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2" r:id="rId2"/>
    <p:sldMasterId id="2147483752" r:id="rId3"/>
  </p:sldMasterIdLst>
  <p:notesMasterIdLst>
    <p:notesMasterId r:id="rId14"/>
  </p:notesMasterIdLst>
  <p:handoutMasterIdLst>
    <p:handoutMasterId r:id="rId15"/>
  </p:handoutMasterIdLst>
  <p:sldIdLst>
    <p:sldId id="1103" r:id="rId4"/>
    <p:sldId id="1094" r:id="rId5"/>
    <p:sldId id="1146" r:id="rId6"/>
    <p:sldId id="352" r:id="rId7"/>
    <p:sldId id="980" r:id="rId8"/>
    <p:sldId id="982" r:id="rId9"/>
    <p:sldId id="1142" r:id="rId10"/>
    <p:sldId id="1145" r:id="rId11"/>
    <p:sldId id="1104" r:id="rId12"/>
    <p:sldId id="1144" r:id="rId13"/>
  </p:sldIdLst>
  <p:sldSz cx="12192000" cy="6858000"/>
  <p:notesSz cx="6808788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xmlns="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D8FD8"/>
    <a:srgbClr val="FCD5B4"/>
    <a:srgbClr val="FF7C80"/>
    <a:srgbClr val="003399"/>
    <a:srgbClr val="0432FF"/>
    <a:srgbClr val="FF6600"/>
    <a:srgbClr val="FF85FF"/>
    <a:srgbClr val="A9D18E"/>
    <a:srgbClr val="9DC3E6"/>
    <a:srgbClr val="E3695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92" autoAdjust="0"/>
    <p:restoredTop sz="92585" autoAdjust="0"/>
  </p:normalViewPr>
  <p:slideViewPr>
    <p:cSldViewPr snapToGrid="0">
      <p:cViewPr>
        <p:scale>
          <a:sx n="80" d="100"/>
          <a:sy n="80" d="100"/>
        </p:scale>
        <p:origin x="-571" y="-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C58FCB-A6A3-497D-A655-8A52186395CD}" type="doc">
      <dgm:prSet loTypeId="urn:microsoft.com/office/officeart/2005/8/layout/pyramid4" loCatId="relationship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546764-3320-465D-BDC0-D363F7CEF8C4}">
      <dgm:prSet phldrT="[Текст]" custT="1"/>
      <dgm:spPr/>
      <dgm:t>
        <a:bodyPr lIns="0" rIns="0" anchor="b" anchorCtr="0"/>
        <a:lstStyle/>
        <a:p>
          <a:r>
            <a:rPr lang="ru-RU" sz="1200" b="0" spc="-70" baseline="0" dirty="0">
              <a:solidFill>
                <a:schemeClr val="tx1"/>
              </a:solidFill>
              <a:latin typeface="Arial Black" panose="020B0A04020102020204" pitchFamily="34" charset="0"/>
            </a:rPr>
            <a:t>Традиционные российские духовно-нравственные ценности</a:t>
          </a:r>
        </a:p>
        <a:p>
          <a:endParaRPr lang="ru-RU" sz="100" b="0" spc="-70" baseline="0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81150173-53A0-4C9D-A119-C9F7155DD2F2}" type="parTrans" cxnId="{E9D17C81-23C4-4E34-A73E-E73774BEAFBC}">
      <dgm:prSet/>
      <dgm:spPr/>
      <dgm:t>
        <a:bodyPr/>
        <a:lstStyle/>
        <a:p>
          <a:endParaRPr lang="ru-RU"/>
        </a:p>
      </dgm:t>
    </dgm:pt>
    <dgm:pt modelId="{0A25F5B8-83F8-4AA1-A478-B78985C69E91}" type="sibTrans" cxnId="{E9D17C81-23C4-4E34-A73E-E73774BEAFBC}">
      <dgm:prSet/>
      <dgm:spPr/>
      <dgm:t>
        <a:bodyPr/>
        <a:lstStyle/>
        <a:p>
          <a:endParaRPr lang="ru-RU"/>
        </a:p>
      </dgm:t>
    </dgm:pt>
    <dgm:pt modelId="{F3750B08-52A6-4710-9B12-8DE4865AB4B3}">
      <dgm:prSet phldrT="[Текст]" custT="1"/>
      <dgm:spPr/>
      <dgm:t>
        <a:bodyPr lIns="0" tIns="0" rIns="0"/>
        <a:lstStyle/>
        <a:p>
          <a:pPr>
            <a:lnSpc>
              <a:spcPct val="80000"/>
            </a:lnSpc>
            <a:spcAft>
              <a:spcPts val="0"/>
            </a:spcAft>
          </a:pPr>
          <a:endParaRPr lang="ru-RU" sz="2000" b="1" spc="-120" baseline="0" dirty="0"/>
        </a:p>
      </dgm:t>
    </dgm:pt>
    <dgm:pt modelId="{28DE450A-97F6-45B0-A1BC-5AB39A17BB85}" type="parTrans" cxnId="{8882426B-8EEB-4501-A39A-F0666C170EC7}">
      <dgm:prSet/>
      <dgm:spPr/>
      <dgm:t>
        <a:bodyPr/>
        <a:lstStyle/>
        <a:p>
          <a:endParaRPr lang="ru-RU"/>
        </a:p>
      </dgm:t>
    </dgm:pt>
    <dgm:pt modelId="{6A5C3DCB-46CA-47E0-94AC-FC4486F76013}" type="sibTrans" cxnId="{8882426B-8EEB-4501-A39A-F0666C170EC7}">
      <dgm:prSet/>
      <dgm:spPr/>
      <dgm:t>
        <a:bodyPr/>
        <a:lstStyle/>
        <a:p>
          <a:endParaRPr lang="ru-RU"/>
        </a:p>
      </dgm:t>
    </dgm:pt>
    <dgm:pt modelId="{B8C77EE6-E9B2-4C51-9FF7-997007589BC9}">
      <dgm:prSet phldrT="[Текст]" custT="1"/>
      <dgm:spPr/>
      <dgm:t>
        <a:bodyPr lIns="0" rIns="0"/>
        <a:lstStyle/>
        <a:p>
          <a:pPr>
            <a:spcAft>
              <a:spcPct val="35000"/>
            </a:spcAft>
          </a:pPr>
          <a:endParaRPr lang="en-US" sz="1800" b="1" kern="1200" spc="-50" baseline="0" dirty="0">
            <a:solidFill>
              <a:schemeClr val="bg1"/>
            </a:solidFill>
            <a:latin typeface="+mj-lt"/>
          </a:endParaRPr>
        </a:p>
      </dgm:t>
    </dgm:pt>
    <dgm:pt modelId="{97B249B8-3403-4A97-845D-D54593126F06}" type="parTrans" cxnId="{CA3480ED-BFF6-4A4A-9CB4-DD908A65FB47}">
      <dgm:prSet/>
      <dgm:spPr/>
      <dgm:t>
        <a:bodyPr/>
        <a:lstStyle/>
        <a:p>
          <a:endParaRPr lang="ru-RU"/>
        </a:p>
      </dgm:t>
    </dgm:pt>
    <dgm:pt modelId="{2BD77AE7-B840-4423-8DFD-78CA2EDCC3CB}" type="sibTrans" cxnId="{CA3480ED-BFF6-4A4A-9CB4-DD908A65FB47}">
      <dgm:prSet/>
      <dgm:spPr/>
      <dgm:t>
        <a:bodyPr/>
        <a:lstStyle/>
        <a:p>
          <a:endParaRPr lang="ru-RU"/>
        </a:p>
      </dgm:t>
    </dgm:pt>
    <dgm:pt modelId="{961AA189-F3D8-435C-BA67-6EC833CFA852}">
      <dgm:prSet phldrT="[Текст]"/>
      <dgm:spPr/>
      <dgm:t>
        <a:bodyPr/>
        <a:lstStyle/>
        <a:p>
          <a:endParaRPr lang="ru-RU" dirty="0"/>
        </a:p>
      </dgm:t>
    </dgm:pt>
    <dgm:pt modelId="{6CBE1F30-CAFA-41FE-B8B3-6BE1C66D6772}" type="parTrans" cxnId="{8EA5A668-A255-4992-B6FC-FEA1F3D61FB7}">
      <dgm:prSet/>
      <dgm:spPr/>
      <dgm:t>
        <a:bodyPr/>
        <a:lstStyle/>
        <a:p>
          <a:endParaRPr lang="ru-RU"/>
        </a:p>
      </dgm:t>
    </dgm:pt>
    <dgm:pt modelId="{C9A3B60B-319A-47C1-911C-FAF68B99BB95}" type="sibTrans" cxnId="{8EA5A668-A255-4992-B6FC-FEA1F3D61FB7}">
      <dgm:prSet/>
      <dgm:spPr/>
      <dgm:t>
        <a:bodyPr/>
        <a:lstStyle/>
        <a:p>
          <a:endParaRPr lang="ru-RU"/>
        </a:p>
      </dgm:t>
    </dgm:pt>
    <dgm:pt modelId="{D3FD0FB7-0085-4033-AC55-B2EB3D6CF95D}" type="pres">
      <dgm:prSet presAssocID="{97C58FCB-A6A3-497D-A655-8A52186395CD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4925C0-54EC-45FE-851B-72C0C4932B52}" type="pres">
      <dgm:prSet presAssocID="{97C58FCB-A6A3-497D-A655-8A52186395CD}" presName="triangle1" presStyleLbl="node1" presStyleIdx="0" presStyleCnt="4" custScaleX="350269" custScaleY="94260" custLinFactNeighborX="-1604" custLinFactNeighborY="-46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1969C1-0849-4169-91CD-37BE300E7089}" type="pres">
      <dgm:prSet presAssocID="{97C58FCB-A6A3-497D-A655-8A52186395CD}" presName="triangle2" presStyleLbl="node1" presStyleIdx="1" presStyleCnt="4" custScaleX="353338" custScaleY="103185" custLinFactX="-31483" custLinFactNeighborX="-100000" custLinFactNeighborY="-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54A20F-EF12-494A-A636-860D2E1B8409}" type="pres">
      <dgm:prSet presAssocID="{97C58FCB-A6A3-497D-A655-8A52186395CD}" presName="triangle3" presStyleLbl="node1" presStyleIdx="2" presStyleCnt="4" custScaleX="351217" custScaleY="104108" custLinFactNeighborX="-1604" custLinFactNeighborY="1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4DFCA-16FF-4F40-84D3-A660919C8271}" type="pres">
      <dgm:prSet presAssocID="{97C58FCB-A6A3-497D-A655-8A52186395CD}" presName="triangle4" presStyleLbl="node1" presStyleIdx="3" presStyleCnt="4" custScaleX="350944" custScaleY="104563" custLinFactX="22267" custLinFactNeighborX="100000" custLinFactNeighborY="-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106D89-B04E-439C-9DAF-54E1CC0BB4A9}" type="presOf" srcId="{97C58FCB-A6A3-497D-A655-8A52186395CD}" destId="{D3FD0FB7-0085-4033-AC55-B2EB3D6CF95D}" srcOrd="0" destOrd="0" presId="urn:microsoft.com/office/officeart/2005/8/layout/pyramid4"/>
    <dgm:cxn modelId="{E9D17C81-23C4-4E34-A73E-E73774BEAFBC}" srcId="{97C58FCB-A6A3-497D-A655-8A52186395CD}" destId="{31546764-3320-465D-BDC0-D363F7CEF8C4}" srcOrd="0" destOrd="0" parTransId="{81150173-53A0-4C9D-A119-C9F7155DD2F2}" sibTransId="{0A25F5B8-83F8-4AA1-A478-B78985C69E91}"/>
    <dgm:cxn modelId="{AE1EB0A5-82AC-42B5-84FD-683675B69D9E}" type="presOf" srcId="{961AA189-F3D8-435C-BA67-6EC833CFA852}" destId="{C0E4DFCA-16FF-4F40-84D3-A660919C8271}" srcOrd="0" destOrd="0" presId="urn:microsoft.com/office/officeart/2005/8/layout/pyramid4"/>
    <dgm:cxn modelId="{8EA5A668-A255-4992-B6FC-FEA1F3D61FB7}" srcId="{97C58FCB-A6A3-497D-A655-8A52186395CD}" destId="{961AA189-F3D8-435C-BA67-6EC833CFA852}" srcOrd="3" destOrd="0" parTransId="{6CBE1F30-CAFA-41FE-B8B3-6BE1C66D6772}" sibTransId="{C9A3B60B-319A-47C1-911C-FAF68B99BB95}"/>
    <dgm:cxn modelId="{B65ED5BD-7416-4321-861D-866D590B7E00}" type="presOf" srcId="{F3750B08-52A6-4710-9B12-8DE4865AB4B3}" destId="{9E1969C1-0849-4169-91CD-37BE300E7089}" srcOrd="0" destOrd="0" presId="urn:microsoft.com/office/officeart/2005/8/layout/pyramid4"/>
    <dgm:cxn modelId="{CA3480ED-BFF6-4A4A-9CB4-DD908A65FB47}" srcId="{97C58FCB-A6A3-497D-A655-8A52186395CD}" destId="{B8C77EE6-E9B2-4C51-9FF7-997007589BC9}" srcOrd="2" destOrd="0" parTransId="{97B249B8-3403-4A97-845D-D54593126F06}" sibTransId="{2BD77AE7-B840-4423-8DFD-78CA2EDCC3CB}"/>
    <dgm:cxn modelId="{65174A0B-1C8F-495A-9C1C-7AFABEC2271F}" type="presOf" srcId="{B8C77EE6-E9B2-4C51-9FF7-997007589BC9}" destId="{0C54A20F-EF12-494A-A636-860D2E1B8409}" srcOrd="0" destOrd="0" presId="urn:microsoft.com/office/officeart/2005/8/layout/pyramid4"/>
    <dgm:cxn modelId="{8882426B-8EEB-4501-A39A-F0666C170EC7}" srcId="{97C58FCB-A6A3-497D-A655-8A52186395CD}" destId="{F3750B08-52A6-4710-9B12-8DE4865AB4B3}" srcOrd="1" destOrd="0" parTransId="{28DE450A-97F6-45B0-A1BC-5AB39A17BB85}" sibTransId="{6A5C3DCB-46CA-47E0-94AC-FC4486F76013}"/>
    <dgm:cxn modelId="{371DA7D2-E8D8-4F6F-A427-2C4B32F98541}" type="presOf" srcId="{31546764-3320-465D-BDC0-D363F7CEF8C4}" destId="{364925C0-54EC-45FE-851B-72C0C4932B52}" srcOrd="0" destOrd="0" presId="urn:microsoft.com/office/officeart/2005/8/layout/pyramid4"/>
    <dgm:cxn modelId="{519D394D-5A75-4C5F-A836-0EBE11611091}" type="presParOf" srcId="{D3FD0FB7-0085-4033-AC55-B2EB3D6CF95D}" destId="{364925C0-54EC-45FE-851B-72C0C4932B52}" srcOrd="0" destOrd="0" presId="urn:microsoft.com/office/officeart/2005/8/layout/pyramid4"/>
    <dgm:cxn modelId="{86135368-AD7A-4E8E-AF96-FAE662F75024}" type="presParOf" srcId="{D3FD0FB7-0085-4033-AC55-B2EB3D6CF95D}" destId="{9E1969C1-0849-4169-91CD-37BE300E7089}" srcOrd="1" destOrd="0" presId="urn:microsoft.com/office/officeart/2005/8/layout/pyramid4"/>
    <dgm:cxn modelId="{79A8FD07-8BBA-452F-810E-BD9FBEF65429}" type="presParOf" srcId="{D3FD0FB7-0085-4033-AC55-B2EB3D6CF95D}" destId="{0C54A20F-EF12-494A-A636-860D2E1B8409}" srcOrd="2" destOrd="0" presId="urn:microsoft.com/office/officeart/2005/8/layout/pyramid4"/>
    <dgm:cxn modelId="{5CCFBE86-589A-4919-A88B-7D1EB372C78D}" type="presParOf" srcId="{D3FD0FB7-0085-4033-AC55-B2EB3D6CF95D}" destId="{C0E4DFCA-16FF-4F40-84D3-A660919C8271}" srcOrd="3" destOrd="0" presId="urn:microsoft.com/office/officeart/2005/8/layout/pyramid4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27B7D0-A346-4639-A594-0E282ED12E76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F0BC5D-A004-4D5E-A0D7-8C49BF9436A6}">
      <dgm:prSet phldrT="[Текст]" custT="1"/>
      <dgm:spPr>
        <a:solidFill>
          <a:srgbClr val="B30960"/>
        </a:solidFill>
      </dgm:spPr>
      <dgm:t>
        <a:bodyPr/>
        <a:lstStyle/>
        <a:p>
          <a:endParaRPr lang="ru-RU" sz="1800" b="1" dirty="0"/>
        </a:p>
        <a:p>
          <a:r>
            <a:rPr lang="ru-RU" sz="1800" b="1" dirty="0"/>
            <a:t>Урочная деятельность</a:t>
          </a:r>
        </a:p>
        <a:p>
          <a:endParaRPr lang="ru-RU" sz="1800" b="1" dirty="0"/>
        </a:p>
      </dgm:t>
    </dgm:pt>
    <dgm:pt modelId="{507D498C-75B1-49D5-8259-150307E0267B}" type="parTrans" cxnId="{CB37D4BB-4764-4382-8214-B0B88AA4249C}">
      <dgm:prSet/>
      <dgm:spPr/>
      <dgm:t>
        <a:bodyPr/>
        <a:lstStyle/>
        <a:p>
          <a:endParaRPr lang="ru-RU"/>
        </a:p>
      </dgm:t>
    </dgm:pt>
    <dgm:pt modelId="{B953777A-84DA-4C9A-A7C7-4FD8CF73E6FC}" type="sibTrans" cxnId="{CB37D4BB-4764-4382-8214-B0B88AA4249C}">
      <dgm:prSet/>
      <dgm:spPr/>
      <dgm:t>
        <a:bodyPr/>
        <a:lstStyle/>
        <a:p>
          <a:endParaRPr lang="ru-RU"/>
        </a:p>
      </dgm:t>
    </dgm:pt>
    <dgm:pt modelId="{1B35B5A6-8335-4C37-AA00-B3A7D51B2E74}">
      <dgm:prSet phldrT="[Текст]" custT="1"/>
      <dgm:spPr>
        <a:solidFill>
          <a:srgbClr val="B30960"/>
        </a:solidFill>
      </dgm:spPr>
      <dgm:t>
        <a:bodyPr/>
        <a:lstStyle/>
        <a:p>
          <a:r>
            <a:rPr lang="ru-RU" sz="1800" b="1" dirty="0"/>
            <a:t>Классное руководство</a:t>
          </a:r>
        </a:p>
      </dgm:t>
    </dgm:pt>
    <dgm:pt modelId="{DF527226-6979-4371-94C4-897205948A50}" type="parTrans" cxnId="{FFA787F6-9810-4F3A-975B-E90912EC8E5D}">
      <dgm:prSet/>
      <dgm:spPr/>
      <dgm:t>
        <a:bodyPr/>
        <a:lstStyle/>
        <a:p>
          <a:endParaRPr lang="ru-RU"/>
        </a:p>
      </dgm:t>
    </dgm:pt>
    <dgm:pt modelId="{1616A3BC-7B89-42F6-BEF9-EB4C02DC84E8}" type="sibTrans" cxnId="{FFA787F6-9810-4F3A-975B-E90912EC8E5D}">
      <dgm:prSet/>
      <dgm:spPr/>
      <dgm:t>
        <a:bodyPr/>
        <a:lstStyle/>
        <a:p>
          <a:endParaRPr lang="ru-RU"/>
        </a:p>
      </dgm:t>
    </dgm:pt>
    <dgm:pt modelId="{92E8B05B-F27C-458A-8C8B-132B384343EB}" type="pres">
      <dgm:prSet presAssocID="{5E27B7D0-A346-4639-A594-0E282ED12E7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7F84D6C-B7FC-4FE2-9481-7F0C79247876}" type="pres">
      <dgm:prSet presAssocID="{A7F0BC5D-A004-4D5E-A0D7-8C49BF9436A6}" presName="vertOne" presStyleCnt="0"/>
      <dgm:spPr/>
    </dgm:pt>
    <dgm:pt modelId="{15FF6BD6-4ECE-411B-A0FB-9BCCE35CADE5}" type="pres">
      <dgm:prSet presAssocID="{A7F0BC5D-A004-4D5E-A0D7-8C49BF9436A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171525-C641-4015-BC9A-B4F611060E59}" type="pres">
      <dgm:prSet presAssocID="{A7F0BC5D-A004-4D5E-A0D7-8C49BF9436A6}" presName="parTransOne" presStyleCnt="0"/>
      <dgm:spPr/>
    </dgm:pt>
    <dgm:pt modelId="{1F2C6D11-9A2B-4C2C-91D9-5F3B7543E6D9}" type="pres">
      <dgm:prSet presAssocID="{A7F0BC5D-A004-4D5E-A0D7-8C49BF9436A6}" presName="horzOne" presStyleCnt="0"/>
      <dgm:spPr/>
    </dgm:pt>
    <dgm:pt modelId="{B4E3FD5C-D54C-4A4A-94D9-87DE21050A9C}" type="pres">
      <dgm:prSet presAssocID="{1B35B5A6-8335-4C37-AA00-B3A7D51B2E74}" presName="vertTwo" presStyleCnt="0"/>
      <dgm:spPr/>
    </dgm:pt>
    <dgm:pt modelId="{4A200C5A-13CB-4ECB-BDEE-C790CB674842}" type="pres">
      <dgm:prSet presAssocID="{1B35B5A6-8335-4C37-AA00-B3A7D51B2E74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409889-AE3F-4A43-9E21-A54863710DA5}" type="pres">
      <dgm:prSet presAssocID="{1B35B5A6-8335-4C37-AA00-B3A7D51B2E74}" presName="horzTwo" presStyleCnt="0"/>
      <dgm:spPr/>
    </dgm:pt>
  </dgm:ptLst>
  <dgm:cxnLst>
    <dgm:cxn modelId="{FFA787F6-9810-4F3A-975B-E90912EC8E5D}" srcId="{A7F0BC5D-A004-4D5E-A0D7-8C49BF9436A6}" destId="{1B35B5A6-8335-4C37-AA00-B3A7D51B2E74}" srcOrd="0" destOrd="0" parTransId="{DF527226-6979-4371-94C4-897205948A50}" sibTransId="{1616A3BC-7B89-42F6-BEF9-EB4C02DC84E8}"/>
    <dgm:cxn modelId="{FBD01CF3-A083-4B01-97E1-BD3D9795188D}" type="presOf" srcId="{A7F0BC5D-A004-4D5E-A0D7-8C49BF9436A6}" destId="{15FF6BD6-4ECE-411B-A0FB-9BCCE35CADE5}" srcOrd="0" destOrd="0" presId="urn:microsoft.com/office/officeart/2005/8/layout/hierarchy4"/>
    <dgm:cxn modelId="{06B14F2A-DD3A-4E09-B3B8-131C72C63D56}" type="presOf" srcId="{1B35B5A6-8335-4C37-AA00-B3A7D51B2E74}" destId="{4A200C5A-13CB-4ECB-BDEE-C790CB674842}" srcOrd="0" destOrd="0" presId="urn:microsoft.com/office/officeart/2005/8/layout/hierarchy4"/>
    <dgm:cxn modelId="{DD51ACB7-0D92-4699-9406-A75235DF92E9}" type="presOf" srcId="{5E27B7D0-A346-4639-A594-0E282ED12E76}" destId="{92E8B05B-F27C-458A-8C8B-132B384343EB}" srcOrd="0" destOrd="0" presId="urn:microsoft.com/office/officeart/2005/8/layout/hierarchy4"/>
    <dgm:cxn modelId="{CB37D4BB-4764-4382-8214-B0B88AA4249C}" srcId="{5E27B7D0-A346-4639-A594-0E282ED12E76}" destId="{A7F0BC5D-A004-4D5E-A0D7-8C49BF9436A6}" srcOrd="0" destOrd="0" parTransId="{507D498C-75B1-49D5-8259-150307E0267B}" sibTransId="{B953777A-84DA-4C9A-A7C7-4FD8CF73E6FC}"/>
    <dgm:cxn modelId="{45573118-1428-419B-BFFF-B73881AC4A28}" type="presParOf" srcId="{92E8B05B-F27C-458A-8C8B-132B384343EB}" destId="{67F84D6C-B7FC-4FE2-9481-7F0C79247876}" srcOrd="0" destOrd="0" presId="urn:microsoft.com/office/officeart/2005/8/layout/hierarchy4"/>
    <dgm:cxn modelId="{38F215EF-5981-4AE9-B08B-7E1F4D994287}" type="presParOf" srcId="{67F84D6C-B7FC-4FE2-9481-7F0C79247876}" destId="{15FF6BD6-4ECE-411B-A0FB-9BCCE35CADE5}" srcOrd="0" destOrd="0" presId="urn:microsoft.com/office/officeart/2005/8/layout/hierarchy4"/>
    <dgm:cxn modelId="{3542F55F-E685-4A71-ABFD-73784F4851CA}" type="presParOf" srcId="{67F84D6C-B7FC-4FE2-9481-7F0C79247876}" destId="{78171525-C641-4015-BC9A-B4F611060E59}" srcOrd="1" destOrd="0" presId="urn:microsoft.com/office/officeart/2005/8/layout/hierarchy4"/>
    <dgm:cxn modelId="{E02E7AB3-7217-47E9-B69C-174E3D0B621B}" type="presParOf" srcId="{67F84D6C-B7FC-4FE2-9481-7F0C79247876}" destId="{1F2C6D11-9A2B-4C2C-91D9-5F3B7543E6D9}" srcOrd="2" destOrd="0" presId="urn:microsoft.com/office/officeart/2005/8/layout/hierarchy4"/>
    <dgm:cxn modelId="{C70C8894-0246-40FE-A45E-B1334FA1E560}" type="presParOf" srcId="{1F2C6D11-9A2B-4C2C-91D9-5F3B7543E6D9}" destId="{B4E3FD5C-D54C-4A4A-94D9-87DE21050A9C}" srcOrd="0" destOrd="0" presId="urn:microsoft.com/office/officeart/2005/8/layout/hierarchy4"/>
    <dgm:cxn modelId="{F7687193-42FA-4B91-BA4A-B869805E611A}" type="presParOf" srcId="{B4E3FD5C-D54C-4A4A-94D9-87DE21050A9C}" destId="{4A200C5A-13CB-4ECB-BDEE-C790CB674842}" srcOrd="0" destOrd="0" presId="urn:microsoft.com/office/officeart/2005/8/layout/hierarchy4"/>
    <dgm:cxn modelId="{892C5429-DBE5-423D-BEC1-FC4C7B7BFEAC}" type="presParOf" srcId="{B4E3FD5C-D54C-4A4A-94D9-87DE21050A9C}" destId="{3A409889-AE3F-4A43-9E21-A54863710DA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27B7D0-A346-4639-A594-0E282ED12E76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F0BC5D-A004-4D5E-A0D7-8C49BF9436A6}">
      <dgm:prSet phldrT="[Текст]" custT="1"/>
      <dgm:spPr>
        <a:solidFill>
          <a:srgbClr val="B30960"/>
        </a:solidFill>
      </dgm:spPr>
      <dgm:t>
        <a:bodyPr/>
        <a:lstStyle/>
        <a:p>
          <a:r>
            <a:rPr lang="ru-RU" sz="1800" b="1" dirty="0">
              <a:solidFill>
                <a:schemeClr val="bg1"/>
              </a:solidFill>
            </a:rPr>
            <a:t>Курсы внеурочной деятельности</a:t>
          </a:r>
        </a:p>
      </dgm:t>
    </dgm:pt>
    <dgm:pt modelId="{507D498C-75B1-49D5-8259-150307E0267B}" type="parTrans" cxnId="{CB37D4BB-4764-4382-8214-B0B88AA4249C}">
      <dgm:prSet/>
      <dgm:spPr/>
      <dgm:t>
        <a:bodyPr/>
        <a:lstStyle/>
        <a:p>
          <a:endParaRPr lang="ru-RU"/>
        </a:p>
      </dgm:t>
    </dgm:pt>
    <dgm:pt modelId="{B953777A-84DA-4C9A-A7C7-4FD8CF73E6FC}" type="sibTrans" cxnId="{CB37D4BB-4764-4382-8214-B0B88AA4249C}">
      <dgm:prSet/>
      <dgm:spPr/>
      <dgm:t>
        <a:bodyPr/>
        <a:lstStyle/>
        <a:p>
          <a:endParaRPr lang="ru-RU"/>
        </a:p>
      </dgm:t>
    </dgm:pt>
    <dgm:pt modelId="{1B35B5A6-8335-4C37-AA00-B3A7D51B2E74}">
      <dgm:prSet phldrT="[Текст]" custT="1"/>
      <dgm:spPr>
        <a:solidFill>
          <a:srgbClr val="B30960"/>
        </a:solidFill>
      </dgm:spPr>
      <dgm:t>
        <a:bodyPr/>
        <a:lstStyle/>
        <a:p>
          <a:r>
            <a:rPr lang="ru-RU" sz="1800" b="1" dirty="0"/>
            <a:t>Самоуправление </a:t>
          </a:r>
        </a:p>
      </dgm:t>
    </dgm:pt>
    <dgm:pt modelId="{DF527226-6979-4371-94C4-897205948A50}" type="parTrans" cxnId="{FFA787F6-9810-4F3A-975B-E90912EC8E5D}">
      <dgm:prSet/>
      <dgm:spPr/>
      <dgm:t>
        <a:bodyPr/>
        <a:lstStyle/>
        <a:p>
          <a:endParaRPr lang="ru-RU"/>
        </a:p>
      </dgm:t>
    </dgm:pt>
    <dgm:pt modelId="{1616A3BC-7B89-42F6-BEF9-EB4C02DC84E8}" type="sibTrans" cxnId="{FFA787F6-9810-4F3A-975B-E90912EC8E5D}">
      <dgm:prSet/>
      <dgm:spPr/>
      <dgm:t>
        <a:bodyPr/>
        <a:lstStyle/>
        <a:p>
          <a:endParaRPr lang="ru-RU"/>
        </a:p>
      </dgm:t>
    </dgm:pt>
    <dgm:pt modelId="{92E8B05B-F27C-458A-8C8B-132B384343EB}" type="pres">
      <dgm:prSet presAssocID="{5E27B7D0-A346-4639-A594-0E282ED12E7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7F84D6C-B7FC-4FE2-9481-7F0C79247876}" type="pres">
      <dgm:prSet presAssocID="{A7F0BC5D-A004-4D5E-A0D7-8C49BF9436A6}" presName="vertOne" presStyleCnt="0"/>
      <dgm:spPr/>
    </dgm:pt>
    <dgm:pt modelId="{15FF6BD6-4ECE-411B-A0FB-9BCCE35CADE5}" type="pres">
      <dgm:prSet presAssocID="{A7F0BC5D-A004-4D5E-A0D7-8C49BF9436A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171525-C641-4015-BC9A-B4F611060E59}" type="pres">
      <dgm:prSet presAssocID="{A7F0BC5D-A004-4D5E-A0D7-8C49BF9436A6}" presName="parTransOne" presStyleCnt="0"/>
      <dgm:spPr/>
    </dgm:pt>
    <dgm:pt modelId="{1F2C6D11-9A2B-4C2C-91D9-5F3B7543E6D9}" type="pres">
      <dgm:prSet presAssocID="{A7F0BC5D-A004-4D5E-A0D7-8C49BF9436A6}" presName="horzOne" presStyleCnt="0"/>
      <dgm:spPr/>
    </dgm:pt>
    <dgm:pt modelId="{B4E3FD5C-D54C-4A4A-94D9-87DE21050A9C}" type="pres">
      <dgm:prSet presAssocID="{1B35B5A6-8335-4C37-AA00-B3A7D51B2E74}" presName="vertTwo" presStyleCnt="0"/>
      <dgm:spPr/>
    </dgm:pt>
    <dgm:pt modelId="{4A200C5A-13CB-4ECB-BDEE-C790CB674842}" type="pres">
      <dgm:prSet presAssocID="{1B35B5A6-8335-4C37-AA00-B3A7D51B2E74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409889-AE3F-4A43-9E21-A54863710DA5}" type="pres">
      <dgm:prSet presAssocID="{1B35B5A6-8335-4C37-AA00-B3A7D51B2E74}" presName="horzTwo" presStyleCnt="0"/>
      <dgm:spPr/>
    </dgm:pt>
  </dgm:ptLst>
  <dgm:cxnLst>
    <dgm:cxn modelId="{FFA787F6-9810-4F3A-975B-E90912EC8E5D}" srcId="{A7F0BC5D-A004-4D5E-A0D7-8C49BF9436A6}" destId="{1B35B5A6-8335-4C37-AA00-B3A7D51B2E74}" srcOrd="0" destOrd="0" parTransId="{DF527226-6979-4371-94C4-897205948A50}" sibTransId="{1616A3BC-7B89-42F6-BEF9-EB4C02DC84E8}"/>
    <dgm:cxn modelId="{07AE332F-2B89-4D0D-B77B-92AE50823DBB}" type="presOf" srcId="{A7F0BC5D-A004-4D5E-A0D7-8C49BF9436A6}" destId="{15FF6BD6-4ECE-411B-A0FB-9BCCE35CADE5}" srcOrd="0" destOrd="0" presId="urn:microsoft.com/office/officeart/2005/8/layout/hierarchy4"/>
    <dgm:cxn modelId="{C3486262-5532-46C6-9146-94BBC230647F}" type="presOf" srcId="{5E27B7D0-A346-4639-A594-0E282ED12E76}" destId="{92E8B05B-F27C-458A-8C8B-132B384343EB}" srcOrd="0" destOrd="0" presId="urn:microsoft.com/office/officeart/2005/8/layout/hierarchy4"/>
    <dgm:cxn modelId="{89FB9922-B098-472F-A0A5-E7A92077EAA8}" type="presOf" srcId="{1B35B5A6-8335-4C37-AA00-B3A7D51B2E74}" destId="{4A200C5A-13CB-4ECB-BDEE-C790CB674842}" srcOrd="0" destOrd="0" presId="urn:microsoft.com/office/officeart/2005/8/layout/hierarchy4"/>
    <dgm:cxn modelId="{CB37D4BB-4764-4382-8214-B0B88AA4249C}" srcId="{5E27B7D0-A346-4639-A594-0E282ED12E76}" destId="{A7F0BC5D-A004-4D5E-A0D7-8C49BF9436A6}" srcOrd="0" destOrd="0" parTransId="{507D498C-75B1-49D5-8259-150307E0267B}" sibTransId="{B953777A-84DA-4C9A-A7C7-4FD8CF73E6FC}"/>
    <dgm:cxn modelId="{5301D959-A463-4495-BA87-D35F3E6FE6C6}" type="presParOf" srcId="{92E8B05B-F27C-458A-8C8B-132B384343EB}" destId="{67F84D6C-B7FC-4FE2-9481-7F0C79247876}" srcOrd="0" destOrd="0" presId="urn:microsoft.com/office/officeart/2005/8/layout/hierarchy4"/>
    <dgm:cxn modelId="{0BF156F7-59D6-4AC9-BE4E-E308EBD98856}" type="presParOf" srcId="{67F84D6C-B7FC-4FE2-9481-7F0C79247876}" destId="{15FF6BD6-4ECE-411B-A0FB-9BCCE35CADE5}" srcOrd="0" destOrd="0" presId="urn:microsoft.com/office/officeart/2005/8/layout/hierarchy4"/>
    <dgm:cxn modelId="{E312E021-0D31-46C3-8405-641A11065AEC}" type="presParOf" srcId="{67F84D6C-B7FC-4FE2-9481-7F0C79247876}" destId="{78171525-C641-4015-BC9A-B4F611060E59}" srcOrd="1" destOrd="0" presId="urn:microsoft.com/office/officeart/2005/8/layout/hierarchy4"/>
    <dgm:cxn modelId="{F780F5E8-6DA3-4480-8887-02C7EDB79B91}" type="presParOf" srcId="{67F84D6C-B7FC-4FE2-9481-7F0C79247876}" destId="{1F2C6D11-9A2B-4C2C-91D9-5F3B7543E6D9}" srcOrd="2" destOrd="0" presId="urn:microsoft.com/office/officeart/2005/8/layout/hierarchy4"/>
    <dgm:cxn modelId="{0B1CA69A-6C60-445C-8AAC-3084240FE622}" type="presParOf" srcId="{1F2C6D11-9A2B-4C2C-91D9-5F3B7543E6D9}" destId="{B4E3FD5C-D54C-4A4A-94D9-87DE21050A9C}" srcOrd="0" destOrd="0" presId="urn:microsoft.com/office/officeart/2005/8/layout/hierarchy4"/>
    <dgm:cxn modelId="{3BB32181-36D0-41FF-A9C1-A24AC283C24D}" type="presParOf" srcId="{B4E3FD5C-D54C-4A4A-94D9-87DE21050A9C}" destId="{4A200C5A-13CB-4ECB-BDEE-C790CB674842}" srcOrd="0" destOrd="0" presId="urn:microsoft.com/office/officeart/2005/8/layout/hierarchy4"/>
    <dgm:cxn modelId="{857421B1-669E-49AB-9DB0-4F237C63CA14}" type="presParOf" srcId="{B4E3FD5C-D54C-4A4A-94D9-87DE21050A9C}" destId="{3A409889-AE3F-4A43-9E21-A54863710DA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27B7D0-A346-4639-A594-0E282ED12E76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F0BC5D-A004-4D5E-A0D7-8C49BF9436A6}">
      <dgm:prSet phldrT="[Текст]" custT="1"/>
      <dgm:spPr>
        <a:solidFill>
          <a:srgbClr val="B30960"/>
        </a:solidFill>
      </dgm:spPr>
      <dgm:t>
        <a:bodyPr/>
        <a:lstStyle/>
        <a:p>
          <a:r>
            <a:rPr lang="ru-RU" sz="1800" b="1" dirty="0"/>
            <a:t>Работа с родителями</a:t>
          </a:r>
        </a:p>
      </dgm:t>
    </dgm:pt>
    <dgm:pt modelId="{507D498C-75B1-49D5-8259-150307E0267B}" type="parTrans" cxnId="{CB37D4BB-4764-4382-8214-B0B88AA4249C}">
      <dgm:prSet/>
      <dgm:spPr/>
      <dgm:t>
        <a:bodyPr/>
        <a:lstStyle/>
        <a:p>
          <a:endParaRPr lang="ru-RU"/>
        </a:p>
      </dgm:t>
    </dgm:pt>
    <dgm:pt modelId="{B953777A-84DA-4C9A-A7C7-4FD8CF73E6FC}" type="sibTrans" cxnId="{CB37D4BB-4764-4382-8214-B0B88AA4249C}">
      <dgm:prSet/>
      <dgm:spPr/>
      <dgm:t>
        <a:bodyPr/>
        <a:lstStyle/>
        <a:p>
          <a:endParaRPr lang="ru-RU"/>
        </a:p>
      </dgm:t>
    </dgm:pt>
    <dgm:pt modelId="{1B35B5A6-8335-4C37-AA00-B3A7D51B2E74}">
      <dgm:prSet phldrT="[Текст]" custT="1"/>
      <dgm:spPr>
        <a:solidFill>
          <a:srgbClr val="B30960"/>
        </a:solidFill>
      </dgm:spPr>
      <dgm:t>
        <a:bodyPr/>
        <a:lstStyle/>
        <a:p>
          <a:r>
            <a:rPr lang="ru-RU" sz="1800" b="1" dirty="0"/>
            <a:t>Профориентация</a:t>
          </a:r>
        </a:p>
      </dgm:t>
    </dgm:pt>
    <dgm:pt modelId="{DF527226-6979-4371-94C4-897205948A50}" type="parTrans" cxnId="{FFA787F6-9810-4F3A-975B-E90912EC8E5D}">
      <dgm:prSet/>
      <dgm:spPr/>
      <dgm:t>
        <a:bodyPr/>
        <a:lstStyle/>
        <a:p>
          <a:endParaRPr lang="ru-RU"/>
        </a:p>
      </dgm:t>
    </dgm:pt>
    <dgm:pt modelId="{1616A3BC-7B89-42F6-BEF9-EB4C02DC84E8}" type="sibTrans" cxnId="{FFA787F6-9810-4F3A-975B-E90912EC8E5D}">
      <dgm:prSet/>
      <dgm:spPr/>
      <dgm:t>
        <a:bodyPr/>
        <a:lstStyle/>
        <a:p>
          <a:endParaRPr lang="ru-RU"/>
        </a:p>
      </dgm:t>
    </dgm:pt>
    <dgm:pt modelId="{92E8B05B-F27C-458A-8C8B-132B384343EB}" type="pres">
      <dgm:prSet presAssocID="{5E27B7D0-A346-4639-A594-0E282ED12E7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7F84D6C-B7FC-4FE2-9481-7F0C79247876}" type="pres">
      <dgm:prSet presAssocID="{A7F0BC5D-A004-4D5E-A0D7-8C49BF9436A6}" presName="vertOne" presStyleCnt="0"/>
      <dgm:spPr/>
    </dgm:pt>
    <dgm:pt modelId="{15FF6BD6-4ECE-411B-A0FB-9BCCE35CADE5}" type="pres">
      <dgm:prSet presAssocID="{A7F0BC5D-A004-4D5E-A0D7-8C49BF9436A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171525-C641-4015-BC9A-B4F611060E59}" type="pres">
      <dgm:prSet presAssocID="{A7F0BC5D-A004-4D5E-A0D7-8C49BF9436A6}" presName="parTransOne" presStyleCnt="0"/>
      <dgm:spPr/>
    </dgm:pt>
    <dgm:pt modelId="{1F2C6D11-9A2B-4C2C-91D9-5F3B7543E6D9}" type="pres">
      <dgm:prSet presAssocID="{A7F0BC5D-A004-4D5E-A0D7-8C49BF9436A6}" presName="horzOne" presStyleCnt="0"/>
      <dgm:spPr/>
    </dgm:pt>
    <dgm:pt modelId="{B4E3FD5C-D54C-4A4A-94D9-87DE21050A9C}" type="pres">
      <dgm:prSet presAssocID="{1B35B5A6-8335-4C37-AA00-B3A7D51B2E74}" presName="vertTwo" presStyleCnt="0"/>
      <dgm:spPr/>
    </dgm:pt>
    <dgm:pt modelId="{4A200C5A-13CB-4ECB-BDEE-C790CB674842}" type="pres">
      <dgm:prSet presAssocID="{1B35B5A6-8335-4C37-AA00-B3A7D51B2E74}" presName="txTwo" presStyleLbl="node2" presStyleIdx="0" presStyleCnt="1" custScaleX="100289" custLinFactNeighborX="-299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409889-AE3F-4A43-9E21-A54863710DA5}" type="pres">
      <dgm:prSet presAssocID="{1B35B5A6-8335-4C37-AA00-B3A7D51B2E74}" presName="horzTwo" presStyleCnt="0"/>
      <dgm:spPr/>
    </dgm:pt>
  </dgm:ptLst>
  <dgm:cxnLst>
    <dgm:cxn modelId="{FFA787F6-9810-4F3A-975B-E90912EC8E5D}" srcId="{A7F0BC5D-A004-4D5E-A0D7-8C49BF9436A6}" destId="{1B35B5A6-8335-4C37-AA00-B3A7D51B2E74}" srcOrd="0" destOrd="0" parTransId="{DF527226-6979-4371-94C4-897205948A50}" sibTransId="{1616A3BC-7B89-42F6-BEF9-EB4C02DC84E8}"/>
    <dgm:cxn modelId="{FF5E93B4-BAB4-43E3-A94B-F75204611F7A}" type="presOf" srcId="{A7F0BC5D-A004-4D5E-A0D7-8C49BF9436A6}" destId="{15FF6BD6-4ECE-411B-A0FB-9BCCE35CADE5}" srcOrd="0" destOrd="0" presId="urn:microsoft.com/office/officeart/2005/8/layout/hierarchy4"/>
    <dgm:cxn modelId="{C928CAF2-F4F3-479E-A561-8E1CD219BB08}" type="presOf" srcId="{1B35B5A6-8335-4C37-AA00-B3A7D51B2E74}" destId="{4A200C5A-13CB-4ECB-BDEE-C790CB674842}" srcOrd="0" destOrd="0" presId="urn:microsoft.com/office/officeart/2005/8/layout/hierarchy4"/>
    <dgm:cxn modelId="{CB37D4BB-4764-4382-8214-B0B88AA4249C}" srcId="{5E27B7D0-A346-4639-A594-0E282ED12E76}" destId="{A7F0BC5D-A004-4D5E-A0D7-8C49BF9436A6}" srcOrd="0" destOrd="0" parTransId="{507D498C-75B1-49D5-8259-150307E0267B}" sibTransId="{B953777A-84DA-4C9A-A7C7-4FD8CF73E6FC}"/>
    <dgm:cxn modelId="{597448C2-0337-4E62-8801-01C5B2AAF3E6}" type="presOf" srcId="{5E27B7D0-A346-4639-A594-0E282ED12E76}" destId="{92E8B05B-F27C-458A-8C8B-132B384343EB}" srcOrd="0" destOrd="0" presId="urn:microsoft.com/office/officeart/2005/8/layout/hierarchy4"/>
    <dgm:cxn modelId="{26EA0BEB-7B31-499F-8028-666E5207827C}" type="presParOf" srcId="{92E8B05B-F27C-458A-8C8B-132B384343EB}" destId="{67F84D6C-B7FC-4FE2-9481-7F0C79247876}" srcOrd="0" destOrd="0" presId="urn:microsoft.com/office/officeart/2005/8/layout/hierarchy4"/>
    <dgm:cxn modelId="{A17F61E0-5A02-406C-BD20-DBEE66649CD4}" type="presParOf" srcId="{67F84D6C-B7FC-4FE2-9481-7F0C79247876}" destId="{15FF6BD6-4ECE-411B-A0FB-9BCCE35CADE5}" srcOrd="0" destOrd="0" presId="urn:microsoft.com/office/officeart/2005/8/layout/hierarchy4"/>
    <dgm:cxn modelId="{FCE2435C-06C6-4D62-BCF3-DE3127693AD2}" type="presParOf" srcId="{67F84D6C-B7FC-4FE2-9481-7F0C79247876}" destId="{78171525-C641-4015-BC9A-B4F611060E59}" srcOrd="1" destOrd="0" presId="urn:microsoft.com/office/officeart/2005/8/layout/hierarchy4"/>
    <dgm:cxn modelId="{2CD9B703-CEF7-40A0-A83C-BEE7BF2E4376}" type="presParOf" srcId="{67F84D6C-B7FC-4FE2-9481-7F0C79247876}" destId="{1F2C6D11-9A2B-4C2C-91D9-5F3B7543E6D9}" srcOrd="2" destOrd="0" presId="urn:microsoft.com/office/officeart/2005/8/layout/hierarchy4"/>
    <dgm:cxn modelId="{D8872CC1-7875-461E-B59D-E11715770E09}" type="presParOf" srcId="{1F2C6D11-9A2B-4C2C-91D9-5F3B7543E6D9}" destId="{B4E3FD5C-D54C-4A4A-94D9-87DE21050A9C}" srcOrd="0" destOrd="0" presId="urn:microsoft.com/office/officeart/2005/8/layout/hierarchy4"/>
    <dgm:cxn modelId="{86E32C75-9771-4AC6-A7C8-61F4333C7638}" type="presParOf" srcId="{B4E3FD5C-D54C-4A4A-94D9-87DE21050A9C}" destId="{4A200C5A-13CB-4ECB-BDEE-C790CB674842}" srcOrd="0" destOrd="0" presId="urn:microsoft.com/office/officeart/2005/8/layout/hierarchy4"/>
    <dgm:cxn modelId="{00D3F0D2-4635-4F2D-8FA1-0427922D96FE}" type="presParOf" srcId="{B4E3FD5C-D54C-4A4A-94D9-87DE21050A9C}" destId="{3A409889-AE3F-4A43-9E21-A54863710DA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4925C0-54EC-45FE-851B-72C0C4932B52}">
      <dsp:nvSpPr>
        <dsp:cNvPr id="0" name=""/>
        <dsp:cNvSpPr/>
      </dsp:nvSpPr>
      <dsp:spPr>
        <a:xfrm>
          <a:off x="2245478" y="0"/>
          <a:ext cx="3879654" cy="1044044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5720" rIns="0" bIns="45720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spc="-70" baseline="0" dirty="0">
              <a:solidFill>
                <a:schemeClr val="tx1"/>
              </a:solidFill>
              <a:latin typeface="Arial Black" panose="020B0A04020102020204" pitchFamily="34" charset="0"/>
            </a:rPr>
            <a:t>Традиционные российские духовно-нравственные ценности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0" kern="1200" spc="-70" baseline="0" dirty="0">
            <a:solidFill>
              <a:schemeClr val="tx1"/>
            </a:solidFill>
            <a:latin typeface="Arial Black" panose="020B0A04020102020204" pitchFamily="34" charset="0"/>
          </a:endParaRPr>
        </a:p>
      </dsp:txBody>
      <dsp:txXfrm>
        <a:off x="2245478" y="0"/>
        <a:ext cx="3879654" cy="1044044"/>
      </dsp:txXfrm>
    </dsp:sp>
    <dsp:sp modelId="{9E1969C1-0849-4169-91CD-37BE300E7089}">
      <dsp:nvSpPr>
        <dsp:cNvPr id="0" name=""/>
        <dsp:cNvSpPr/>
      </dsp:nvSpPr>
      <dsp:spPr>
        <a:xfrm>
          <a:off x="236103" y="1052824"/>
          <a:ext cx="3913647" cy="1142899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76200" numCol="1" spcCol="1270" anchor="ctr" anchorCtr="0">
          <a:noAutofit/>
        </a:bodyPr>
        <a:lstStyle/>
        <a:p>
          <a:pPr lvl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endParaRPr lang="ru-RU" sz="2000" b="1" kern="1200" spc="-120" baseline="0" dirty="0"/>
        </a:p>
      </dsp:txBody>
      <dsp:txXfrm>
        <a:off x="236103" y="1052824"/>
        <a:ext cx="3913647" cy="1142899"/>
      </dsp:txXfrm>
    </dsp:sp>
    <dsp:sp modelId="{0C54A20F-EF12-494A-A636-860D2E1B8409}">
      <dsp:nvSpPr>
        <dsp:cNvPr id="0" name=""/>
        <dsp:cNvSpPr/>
      </dsp:nvSpPr>
      <dsp:spPr>
        <a:xfrm rot="10800000">
          <a:off x="2240228" y="1062120"/>
          <a:ext cx="3890155" cy="1153122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spc="-50" baseline="0" dirty="0">
            <a:solidFill>
              <a:schemeClr val="bg1"/>
            </a:solidFill>
            <a:latin typeface="+mj-lt"/>
          </a:endParaRPr>
        </a:p>
      </dsp:txBody>
      <dsp:txXfrm rot="10800000">
        <a:off x="2240228" y="1062120"/>
        <a:ext cx="3890155" cy="1153122"/>
      </dsp:txXfrm>
    </dsp:sp>
    <dsp:sp modelId="{C0E4DFCA-16FF-4F40-84D3-A660919C8271}">
      <dsp:nvSpPr>
        <dsp:cNvPr id="0" name=""/>
        <dsp:cNvSpPr/>
      </dsp:nvSpPr>
      <dsp:spPr>
        <a:xfrm>
          <a:off x="4167572" y="1047020"/>
          <a:ext cx="3887131" cy="1158162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4167572" y="1047020"/>
        <a:ext cx="3887131" cy="11581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FF6BD6-4ECE-411B-A0FB-9BCCE35CADE5}">
      <dsp:nvSpPr>
        <dsp:cNvPr id="0" name=""/>
        <dsp:cNvSpPr/>
      </dsp:nvSpPr>
      <dsp:spPr>
        <a:xfrm>
          <a:off x="1371" y="3"/>
          <a:ext cx="2805257" cy="859272"/>
        </a:xfrm>
        <a:prstGeom prst="roundRect">
          <a:avLst>
            <a:gd name="adj" fmla="val 10000"/>
          </a:avLst>
        </a:prstGeom>
        <a:solidFill>
          <a:srgbClr val="B309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Урочная деятельность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/>
        </a:p>
      </dsp:txBody>
      <dsp:txXfrm>
        <a:off x="1371" y="3"/>
        <a:ext cx="2805257" cy="859272"/>
      </dsp:txXfrm>
    </dsp:sp>
    <dsp:sp modelId="{4A200C5A-13CB-4ECB-BDEE-C790CB674842}">
      <dsp:nvSpPr>
        <dsp:cNvPr id="0" name=""/>
        <dsp:cNvSpPr/>
      </dsp:nvSpPr>
      <dsp:spPr>
        <a:xfrm>
          <a:off x="1371" y="934598"/>
          <a:ext cx="2805257" cy="859272"/>
        </a:xfrm>
        <a:prstGeom prst="roundRect">
          <a:avLst>
            <a:gd name="adj" fmla="val 10000"/>
          </a:avLst>
        </a:prstGeom>
        <a:solidFill>
          <a:srgbClr val="B309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Классное руководство</a:t>
          </a:r>
        </a:p>
      </dsp:txBody>
      <dsp:txXfrm>
        <a:off x="1371" y="934598"/>
        <a:ext cx="2805257" cy="85927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FF6BD6-4ECE-411B-A0FB-9BCCE35CADE5}">
      <dsp:nvSpPr>
        <dsp:cNvPr id="0" name=""/>
        <dsp:cNvSpPr/>
      </dsp:nvSpPr>
      <dsp:spPr>
        <a:xfrm>
          <a:off x="1371" y="712"/>
          <a:ext cx="2805257" cy="853838"/>
        </a:xfrm>
        <a:prstGeom prst="roundRect">
          <a:avLst>
            <a:gd name="adj" fmla="val 10000"/>
          </a:avLst>
        </a:prstGeom>
        <a:solidFill>
          <a:srgbClr val="B309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bg1"/>
              </a:solidFill>
            </a:rPr>
            <a:t>Курсы внеурочной деятельности</a:t>
          </a:r>
        </a:p>
      </dsp:txBody>
      <dsp:txXfrm>
        <a:off x="1371" y="712"/>
        <a:ext cx="2805257" cy="853838"/>
      </dsp:txXfrm>
    </dsp:sp>
    <dsp:sp modelId="{4A200C5A-13CB-4ECB-BDEE-C790CB674842}">
      <dsp:nvSpPr>
        <dsp:cNvPr id="0" name=""/>
        <dsp:cNvSpPr/>
      </dsp:nvSpPr>
      <dsp:spPr>
        <a:xfrm>
          <a:off x="1371" y="929796"/>
          <a:ext cx="2805257" cy="853838"/>
        </a:xfrm>
        <a:prstGeom prst="roundRect">
          <a:avLst>
            <a:gd name="adj" fmla="val 10000"/>
          </a:avLst>
        </a:prstGeom>
        <a:solidFill>
          <a:srgbClr val="B309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Самоуправление </a:t>
          </a:r>
        </a:p>
      </dsp:txBody>
      <dsp:txXfrm>
        <a:off x="1371" y="929796"/>
        <a:ext cx="2805257" cy="85383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FF6BD6-4ECE-411B-A0FB-9BCCE35CADE5}">
      <dsp:nvSpPr>
        <dsp:cNvPr id="0" name=""/>
        <dsp:cNvSpPr/>
      </dsp:nvSpPr>
      <dsp:spPr>
        <a:xfrm>
          <a:off x="69" y="832"/>
          <a:ext cx="2866887" cy="852967"/>
        </a:xfrm>
        <a:prstGeom prst="roundRect">
          <a:avLst>
            <a:gd name="adj" fmla="val 10000"/>
          </a:avLst>
        </a:prstGeom>
        <a:solidFill>
          <a:srgbClr val="B309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Работа с родителями</a:t>
          </a:r>
        </a:p>
      </dsp:txBody>
      <dsp:txXfrm>
        <a:off x="69" y="832"/>
        <a:ext cx="2866887" cy="852967"/>
      </dsp:txXfrm>
    </dsp:sp>
    <dsp:sp modelId="{4A200C5A-13CB-4ECB-BDEE-C790CB674842}">
      <dsp:nvSpPr>
        <dsp:cNvPr id="0" name=""/>
        <dsp:cNvSpPr/>
      </dsp:nvSpPr>
      <dsp:spPr>
        <a:xfrm>
          <a:off x="0" y="930548"/>
          <a:ext cx="2866887" cy="852967"/>
        </a:xfrm>
        <a:prstGeom prst="roundRect">
          <a:avLst>
            <a:gd name="adj" fmla="val 10000"/>
          </a:avLst>
        </a:prstGeom>
        <a:solidFill>
          <a:srgbClr val="B309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Профориентация</a:t>
          </a:r>
        </a:p>
      </dsp:txBody>
      <dsp:txXfrm>
        <a:off x="0" y="930548"/>
        <a:ext cx="2866887" cy="852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8555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8555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7C1508BB-214E-4F1B-B8D0-8A30C5F929A3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259"/>
            <a:ext cx="2951217" cy="498555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1" y="9431259"/>
            <a:ext cx="2951217" cy="498555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489B6577-8167-4FE8-AC99-60C478C58F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342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215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8215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F3A90891-C904-4156-94C6-F91561D75C0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78723"/>
            <a:ext cx="5447030" cy="3909864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50475" cy="498214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31599"/>
            <a:ext cx="2950475" cy="498214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3708E3B4-A007-4A58-91E2-311CDF4612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719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08E3B4-A007-4A58-91E2-311CDF4612D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8423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08E3B4-A007-4A58-91E2-311CDF4612D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6498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08E3B4-A007-4A58-91E2-311CDF4612D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4742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2DC9FC-826B-4658-9364-527249E57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48C20E0-59C5-4081-96BD-F3EE3865D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5ECC646-FC0B-4822-AC8A-696A2E177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6E200A3-9893-41BC-A0E9-C37DF400C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ED05D24-0F12-4D53-BF94-20898B64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45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040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9004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2832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71063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547521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08659" y="0"/>
            <a:ext cx="11483340" cy="1775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67639"/>
            <a:ext cx="2544318" cy="2932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333756"/>
            <a:ext cx="2410968" cy="24353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504467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40894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7233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857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611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56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98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639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961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460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060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" y="6597358"/>
            <a:ext cx="8016216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54863" rIns="54863"/>
          <a:lstStyle/>
          <a:p>
            <a:endParaRPr sz="2160"/>
          </a:p>
        </p:txBody>
      </p:sp>
      <p:sp>
        <p:nvSpPr>
          <p:cNvPr id="4" name="Shape 4"/>
          <p:cNvSpPr/>
          <p:nvPr/>
        </p:nvSpPr>
        <p:spPr>
          <a:xfrm>
            <a:off x="8016226" y="6597358"/>
            <a:ext cx="4175788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54863" rIns="54863"/>
          <a:lstStyle/>
          <a:p>
            <a:endParaRPr sz="2160"/>
          </a:p>
        </p:txBody>
      </p:sp>
      <p:sp>
        <p:nvSpPr>
          <p:cNvPr id="5" name="Shape 5"/>
          <p:cNvSpPr/>
          <p:nvPr/>
        </p:nvSpPr>
        <p:spPr>
          <a:xfrm>
            <a:off x="0" y="-27381"/>
            <a:ext cx="12192000" cy="764705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4863" rIns="54863" anchor="ctr">
            <a:normAutofit fontScale="92500" lnSpcReduction="10000"/>
          </a:bodyPr>
          <a:lstStyle>
            <a:lvl1pPr indent="450000" algn="ctr">
              <a:defRPr sz="4400">
                <a:solidFill>
                  <a:srgbClr val="FFFFFF"/>
                </a:solidFill>
              </a:defRPr>
            </a:lvl1pPr>
          </a:lstStyle>
          <a:p>
            <a:r>
              <a:rPr sz="5280"/>
              <a:t>Образец заголовка</a:t>
            </a:r>
          </a:p>
        </p:txBody>
      </p:sp>
      <p:pic>
        <p:nvPicPr>
          <p:cNvPr id="6" name="image1.png" descr="самара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43339" y="44624"/>
            <a:ext cx="768087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10896543" y="6601996"/>
            <a:ext cx="279883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>
              <a:defRPr sz="1200">
                <a:solidFill>
                  <a:srgbClr val="80808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624418" y="981076"/>
            <a:ext cx="11233151" cy="5400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609600" y="274644"/>
            <a:ext cx="10972800" cy="1143001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323636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</p:sldLayoutIdLst>
  <p:transition spd="med"/>
  <p:txStyles>
    <p:titleStyle>
      <a:lvl1pPr marL="0" marR="0" indent="540000" algn="ctr" defTabSz="10972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8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540000" algn="ctr" defTabSz="10972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8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540000" algn="ctr" defTabSz="10972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8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540000" algn="ctr" defTabSz="10972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8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540000" algn="ctr" defTabSz="10972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8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540000" algn="ctr" defTabSz="10972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8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540000" algn="ctr" defTabSz="10972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8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540000" algn="ctr" defTabSz="10972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8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540000" algn="ctr" defTabSz="10972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8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411480" marR="0" indent="-411480" algn="l" defTabSz="1097280" rtl="0" latinLnBrk="0">
        <a:lnSpc>
          <a:spcPct val="100000"/>
        </a:lnSpc>
        <a:spcBef>
          <a:spcPts val="840"/>
        </a:spcBef>
        <a:spcAft>
          <a:spcPts val="0"/>
        </a:spcAft>
        <a:buClrTx/>
        <a:buSzPct val="100000"/>
        <a:buFont typeface="Arial"/>
        <a:buChar char="•"/>
        <a:tabLst/>
        <a:defRPr sz="384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940525" marR="0" indent="-391885" algn="l" defTabSz="1097280" rtl="0" latinLnBrk="0">
        <a:lnSpc>
          <a:spcPct val="100000"/>
        </a:lnSpc>
        <a:spcBef>
          <a:spcPts val="840"/>
        </a:spcBef>
        <a:spcAft>
          <a:spcPts val="0"/>
        </a:spcAft>
        <a:buClrTx/>
        <a:buSzPct val="100000"/>
        <a:buFont typeface="Arial"/>
        <a:buChar char="–"/>
        <a:tabLst/>
        <a:defRPr sz="384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463040" marR="0" indent="-365760" algn="l" defTabSz="1097280" rtl="0" latinLnBrk="0">
        <a:lnSpc>
          <a:spcPct val="100000"/>
        </a:lnSpc>
        <a:spcBef>
          <a:spcPts val="840"/>
        </a:spcBef>
        <a:spcAft>
          <a:spcPts val="0"/>
        </a:spcAft>
        <a:buClrTx/>
        <a:buSzPct val="100000"/>
        <a:buFont typeface="Arial"/>
        <a:buChar char="•"/>
        <a:tabLst/>
        <a:defRPr sz="384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2084832" marR="0" indent="-438912" algn="l" defTabSz="1097280" rtl="0" latinLnBrk="0">
        <a:lnSpc>
          <a:spcPct val="100000"/>
        </a:lnSpc>
        <a:spcBef>
          <a:spcPts val="840"/>
        </a:spcBef>
        <a:spcAft>
          <a:spcPts val="0"/>
        </a:spcAft>
        <a:buClrTx/>
        <a:buSzPct val="100000"/>
        <a:buFont typeface="Arial"/>
        <a:buChar char="–"/>
        <a:tabLst/>
        <a:defRPr sz="384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633472" marR="0" indent="-438912" algn="l" defTabSz="1097280" rtl="0" latinLnBrk="0">
        <a:lnSpc>
          <a:spcPct val="100000"/>
        </a:lnSpc>
        <a:spcBef>
          <a:spcPts val="840"/>
        </a:spcBef>
        <a:spcAft>
          <a:spcPts val="0"/>
        </a:spcAft>
        <a:buClrTx/>
        <a:buSzPct val="100000"/>
        <a:buFont typeface="Arial"/>
        <a:buChar char="»"/>
        <a:tabLst/>
        <a:defRPr sz="384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3182112" marR="0" indent="-438912" algn="l" defTabSz="1097280" rtl="0" latinLnBrk="0">
        <a:lnSpc>
          <a:spcPct val="100000"/>
        </a:lnSpc>
        <a:spcBef>
          <a:spcPts val="840"/>
        </a:spcBef>
        <a:spcAft>
          <a:spcPts val="0"/>
        </a:spcAft>
        <a:buClrTx/>
        <a:buSzPct val="100000"/>
        <a:buFont typeface="Arial"/>
        <a:buChar char="•"/>
        <a:tabLst/>
        <a:defRPr sz="384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730752" marR="0" indent="-438912" algn="l" defTabSz="1097280" rtl="0" latinLnBrk="0">
        <a:lnSpc>
          <a:spcPct val="100000"/>
        </a:lnSpc>
        <a:spcBef>
          <a:spcPts val="840"/>
        </a:spcBef>
        <a:spcAft>
          <a:spcPts val="0"/>
        </a:spcAft>
        <a:buClrTx/>
        <a:buSzPct val="100000"/>
        <a:buFont typeface="Arial"/>
        <a:buChar char="•"/>
        <a:tabLst/>
        <a:defRPr sz="384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4279391" marR="0" indent="-438911" algn="l" defTabSz="1097280" rtl="0" latinLnBrk="0">
        <a:lnSpc>
          <a:spcPct val="100000"/>
        </a:lnSpc>
        <a:spcBef>
          <a:spcPts val="840"/>
        </a:spcBef>
        <a:spcAft>
          <a:spcPts val="0"/>
        </a:spcAft>
        <a:buClrTx/>
        <a:buSzPct val="100000"/>
        <a:buFont typeface="Arial"/>
        <a:buChar char="•"/>
        <a:tabLst/>
        <a:defRPr sz="384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828031" marR="0" indent="-438911" algn="l" defTabSz="1097280" rtl="0" latinLnBrk="0">
        <a:lnSpc>
          <a:spcPct val="100000"/>
        </a:lnSpc>
        <a:spcBef>
          <a:spcPts val="840"/>
        </a:spcBef>
        <a:spcAft>
          <a:spcPts val="0"/>
        </a:spcAft>
        <a:buClrTx/>
        <a:buSzPct val="100000"/>
        <a:buFont typeface="Arial"/>
        <a:buChar char="•"/>
        <a:tabLst/>
        <a:defRPr sz="384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10972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548640" algn="l" defTabSz="10972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1097280" algn="l" defTabSz="10972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645920" algn="l" defTabSz="10972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2194560" algn="l" defTabSz="10972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743200" algn="l" defTabSz="10972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3291840" algn="l" defTabSz="10972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840480" algn="l" defTabSz="10972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4389120" algn="l" defTabSz="10972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EDAB2-1186-4F4D-8849-1DE42EACD35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716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0415" y="410717"/>
            <a:ext cx="863028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835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dia.prosv.ru/func/" TargetMode="External"/><Relationship Id="rId3" Type="http://schemas.openxmlformats.org/officeDocument/2006/relationships/slideLayout" Target="../slideLayouts/slideLayout3.xml"/><Relationship Id="rId7" Type="http://schemas.openxmlformats.org/officeDocument/2006/relationships/hyperlink" Target="http://skiv.instrao.ru/" TargetMode="Externa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hyperlink" Target="https://fg.resh.edu.ru/" TargetMode="External"/><Relationship Id="rId5" Type="http://schemas.openxmlformats.org/officeDocument/2006/relationships/oleObject" Target="../embeddings/oleObject1.bin"/><Relationship Id="rId4" Type="http://schemas.openxmlformats.org/officeDocument/2006/relationships/hyperlink" Target="https://edsoo.ru/Primernaya_rabochaya_programma_kursa_vneurochnoj_deyatelnosti_Funkcionalnaya_gramotnost_uchimsya_dlya_zhizni_osnovnoe_obschee_obrazov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i/yWicz8JHIQGW-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hyperlink" Target="https://disk.yandex.ru/i/yDD_5VPQYB2zTA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6070187" y="5964989"/>
            <a:ext cx="1404000" cy="79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prstClr val="black"/>
              </a:solidFill>
            </a:endParaRPr>
          </a:p>
        </p:txBody>
      </p:sp>
      <p:graphicFrame>
        <p:nvGraphicFramePr>
          <p:cNvPr id="18" name="Схема 17"/>
          <p:cNvGraphicFramePr/>
          <p:nvPr/>
        </p:nvGraphicFramePr>
        <p:xfrm>
          <a:off x="372022" y="603416"/>
          <a:ext cx="8392886" cy="2215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utoShape 5" descr="https://svgsilh.com/svg/1318353-ff5722.sv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5" name="AutoShape 7" descr="https://svgsilh.com/svg/1318353-ff5722.svg"/>
          <p:cNvSpPr>
            <a:spLocks noChangeAspect="1" noChangeArrowheads="1"/>
          </p:cNvSpPr>
          <p:nvPr/>
        </p:nvSpPr>
        <p:spPr bwMode="auto">
          <a:xfrm>
            <a:off x="1831975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26775" y="2074565"/>
            <a:ext cx="299523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b="1" dirty="0">
                <a:solidFill>
                  <a:srgbClr val="F8D2FA"/>
                </a:solidFill>
              </a:rPr>
              <a:t>Жизнь, достоинство, </a:t>
            </a:r>
          </a:p>
          <a:p>
            <a:pPr algn="ctr">
              <a:lnSpc>
                <a:spcPct val="90000"/>
              </a:lnSpc>
            </a:pPr>
            <a:r>
              <a:rPr lang="ru-RU" sz="1200" b="1" dirty="0">
                <a:solidFill>
                  <a:srgbClr val="F8D2FA"/>
                </a:solidFill>
              </a:rPr>
              <a:t>крепкая семья, созидательный</a:t>
            </a:r>
          </a:p>
          <a:p>
            <a:pPr algn="ctr">
              <a:lnSpc>
                <a:spcPct val="90000"/>
              </a:lnSpc>
            </a:pPr>
            <a:r>
              <a:rPr lang="ru-RU" sz="1200" b="1" dirty="0">
                <a:solidFill>
                  <a:srgbClr val="F8D2FA"/>
                </a:solidFill>
              </a:rPr>
              <a:t>труд, коллективизм, взаимопомощь и взаимоуважение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292842" y="1913121"/>
            <a:ext cx="250371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b="1" dirty="0">
                <a:solidFill>
                  <a:srgbClr val="F8D2FA"/>
                </a:solidFill>
              </a:rPr>
              <a:t>Высокие </a:t>
            </a:r>
          </a:p>
          <a:p>
            <a:pPr algn="ctr">
              <a:lnSpc>
                <a:spcPct val="90000"/>
              </a:lnSpc>
            </a:pPr>
            <a:r>
              <a:rPr lang="ru-RU" sz="1200" b="1" dirty="0">
                <a:solidFill>
                  <a:srgbClr val="F8D2FA"/>
                </a:solidFill>
              </a:rPr>
              <a:t>нравственные идеалы, </a:t>
            </a:r>
            <a:br>
              <a:rPr lang="ru-RU" sz="1200" b="1" dirty="0">
                <a:solidFill>
                  <a:srgbClr val="F8D2FA"/>
                </a:solidFill>
              </a:rPr>
            </a:br>
            <a:r>
              <a:rPr lang="ru-RU" sz="1200" b="1" dirty="0">
                <a:solidFill>
                  <a:srgbClr val="F8D2FA"/>
                </a:solidFill>
              </a:rPr>
              <a:t>приоритет духовного над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7651" y="2842263"/>
            <a:ext cx="8540500" cy="41486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solidFill>
                  <a:prstClr val="black"/>
                </a:solidFill>
                <a:latin typeface="Arial Black" panose="020B0A04020102020204" pitchFamily="34" charset="0"/>
              </a:rPr>
              <a:t>МОДУЛИ ПРОГРАММЫ ВОСПИТАНИЯ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34355" y="3283474"/>
          <a:ext cx="2808000" cy="1793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3072805" y="3293000"/>
          <a:ext cx="2808000" cy="1784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0" name="Схема 19"/>
          <p:cNvGraphicFramePr/>
          <p:nvPr/>
        </p:nvGraphicFramePr>
        <p:xfrm>
          <a:off x="5939081" y="3293000"/>
          <a:ext cx="2867026" cy="1784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235018" y="5970715"/>
            <a:ext cx="1404000" cy="79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19523" y="5966801"/>
            <a:ext cx="1404000" cy="792000"/>
          </a:xfrm>
          <a:prstGeom prst="roundRect">
            <a:avLst/>
          </a:prstGeom>
          <a:solidFill>
            <a:srgbClr val="5FEDC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168859" y="5975478"/>
            <a:ext cx="1404000" cy="792000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02783" y="5980240"/>
            <a:ext cx="1404000" cy="792000"/>
          </a:xfrm>
          <a:prstGeom prst="roundRect">
            <a:avLst/>
          </a:prstGeom>
          <a:solidFill>
            <a:srgbClr val="EBF58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3262" y="5710744"/>
            <a:ext cx="6615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 w="10160">
                  <a:solidFill>
                    <a:srgbClr val="4472C4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ДОПОЛНИТЕЛЬНЫЕ МОДУЛИ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047870" y="2434690"/>
            <a:ext cx="3259199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b="1" dirty="0">
                <a:solidFill>
                  <a:srgbClr val="F8D2FA"/>
                </a:solidFill>
              </a:rPr>
              <a:t>материальным, гуманизм, милосердие, справедливость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75046" y="1604787"/>
            <a:ext cx="30851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prstClr val="white"/>
                </a:solidFill>
              </a:rPr>
              <a:t>Патриотизм, гражданственность, служение</a:t>
            </a: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97469" y="1760941"/>
            <a:ext cx="30572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prstClr val="white"/>
                </a:solidFill>
              </a:rPr>
              <a:t>Отечеству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>
                <a:solidFill>
                  <a:prstClr val="white"/>
                </a:solidFill>
              </a:rPr>
              <a:t>и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>
                <a:solidFill>
                  <a:prstClr val="white"/>
                </a:solidFill>
              </a:rPr>
              <a:t>ответственность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>
                <a:solidFill>
                  <a:prstClr val="white"/>
                </a:solidFill>
              </a:rPr>
              <a:t>за его судьбу, </a:t>
            </a: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64600" y="1939921"/>
            <a:ext cx="2586414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200" b="1" dirty="0">
                <a:solidFill>
                  <a:prstClr val="white"/>
                </a:solidFill>
              </a:rPr>
              <a:t>историческая память и преемствен-</a:t>
            </a:r>
            <a:br>
              <a:rPr lang="ru-RU" sz="1200" b="1" dirty="0">
                <a:solidFill>
                  <a:prstClr val="white"/>
                </a:solidFill>
              </a:rPr>
            </a:br>
            <a:r>
              <a:rPr lang="ru-RU" sz="1200" b="1" dirty="0">
                <a:solidFill>
                  <a:prstClr val="white"/>
                </a:solidFill>
              </a:rPr>
              <a:t>         </a:t>
            </a:r>
            <a:r>
              <a:rPr lang="ru-RU" sz="1200" b="1" dirty="0" err="1">
                <a:solidFill>
                  <a:prstClr val="white"/>
                </a:solidFill>
              </a:rPr>
              <a:t>ность</a:t>
            </a:r>
            <a:r>
              <a:rPr lang="ru-RU" sz="1200" b="1" dirty="0">
                <a:solidFill>
                  <a:prstClr val="white"/>
                </a:solidFill>
              </a:rPr>
              <a:t> поколений, единство</a:t>
            </a:r>
            <a:br>
              <a:rPr lang="ru-RU" sz="1200" b="1" dirty="0">
                <a:solidFill>
                  <a:prstClr val="white"/>
                </a:solidFill>
              </a:rPr>
            </a:br>
            <a:r>
              <a:rPr lang="ru-RU" sz="1200" b="1" dirty="0">
                <a:solidFill>
                  <a:prstClr val="white"/>
                </a:solidFill>
              </a:rPr>
              <a:t>                        народов</a:t>
            </a:r>
            <a:endParaRPr lang="ru-RU" sz="1200" dirty="0">
              <a:solidFill>
                <a:prstClr val="white"/>
              </a:solidFill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7173184" y="5108160"/>
            <a:ext cx="1620000" cy="731812"/>
            <a:chOff x="1095213" y="1536658"/>
            <a:chExt cx="1703468" cy="731812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1095213" y="1536658"/>
              <a:ext cx="1703468" cy="731812"/>
            </a:xfrm>
            <a:prstGeom prst="roundRect">
              <a:avLst>
                <a:gd name="adj" fmla="val 10000"/>
              </a:avLst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1116647" y="1558092"/>
              <a:ext cx="1660600" cy="6889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622300">
                <a:lnSpc>
                  <a:spcPct val="8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prstClr val="black"/>
                  </a:solidFill>
                </a:rPr>
                <a:t>Социальное партнерство</a:t>
              </a: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3731234" y="5116491"/>
            <a:ext cx="1620000" cy="731812"/>
            <a:chOff x="28570" y="1555789"/>
            <a:chExt cx="1373835" cy="731812"/>
          </a:xfrm>
        </p:grpSpPr>
        <p:sp>
          <p:nvSpPr>
            <p:cNvPr id="48" name="Скругленный прямоугольник 47"/>
            <p:cNvSpPr/>
            <p:nvPr/>
          </p:nvSpPr>
          <p:spPr>
            <a:xfrm>
              <a:off x="28570" y="1555789"/>
              <a:ext cx="1373835" cy="731812"/>
            </a:xfrm>
            <a:prstGeom prst="roundRect">
              <a:avLst>
                <a:gd name="adj" fmla="val 10000"/>
              </a:avLst>
            </a:prstGeom>
            <a:solidFill>
              <a:srgbClr val="FFA6E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Скругленный прямоугольник 4"/>
            <p:cNvSpPr/>
            <p:nvPr/>
          </p:nvSpPr>
          <p:spPr>
            <a:xfrm>
              <a:off x="50004" y="1577223"/>
              <a:ext cx="1330967" cy="6889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prstClr val="black"/>
                  </a:solidFill>
                </a:rPr>
                <a:t>Внешкольные мероприятия</a:t>
              </a:r>
              <a:endParaRPr lang="ru-RU" sz="31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5442684" y="5127210"/>
            <a:ext cx="1620000" cy="731812"/>
            <a:chOff x="1434164" y="1555716"/>
            <a:chExt cx="1373835" cy="731812"/>
          </a:xfrm>
        </p:grpSpPr>
        <p:sp>
          <p:nvSpPr>
            <p:cNvPr id="46" name="Скругленный прямоугольник 45"/>
            <p:cNvSpPr/>
            <p:nvPr/>
          </p:nvSpPr>
          <p:spPr>
            <a:xfrm>
              <a:off x="1434164" y="1555716"/>
              <a:ext cx="1373835" cy="73181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Скругленный прямоугольник 6"/>
            <p:cNvSpPr/>
            <p:nvPr/>
          </p:nvSpPr>
          <p:spPr>
            <a:xfrm>
              <a:off x="1455598" y="1577150"/>
              <a:ext cx="1330967" cy="6889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prstClr val="white"/>
                  </a:solidFill>
                </a:rPr>
                <a:t>Профилактика и безопасность</a:t>
              </a: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270234" y="5099826"/>
            <a:ext cx="1620000" cy="731812"/>
            <a:chOff x="1313" y="1565317"/>
            <a:chExt cx="1373835" cy="731812"/>
          </a:xfrm>
        </p:grpSpPr>
        <p:sp>
          <p:nvSpPr>
            <p:cNvPr id="54" name="Скругленный прямоугольник 53"/>
            <p:cNvSpPr/>
            <p:nvPr/>
          </p:nvSpPr>
          <p:spPr>
            <a:xfrm>
              <a:off x="1313" y="1565317"/>
              <a:ext cx="1373835" cy="731812"/>
            </a:xfrm>
            <a:prstGeom prst="roundRect">
              <a:avLst>
                <a:gd name="adj" fmla="val 10000"/>
              </a:avLst>
            </a:prstGeom>
            <a:solidFill>
              <a:srgbClr val="34C8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Скругленный прямоугольник 4"/>
            <p:cNvSpPr/>
            <p:nvPr/>
          </p:nvSpPr>
          <p:spPr>
            <a:xfrm>
              <a:off x="22747" y="1586751"/>
              <a:ext cx="1330967" cy="6889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53340" rIns="0" bIns="5334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b="1" dirty="0">
                  <a:solidFill>
                    <a:prstClr val="black"/>
                  </a:solidFill>
                </a:rPr>
                <a:t>Основные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b="1" dirty="0">
                  <a:solidFill>
                    <a:prstClr val="black"/>
                  </a:solidFill>
                </a:rPr>
                <a:t>школьные дела</a:t>
              </a: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1987908" y="5114086"/>
            <a:ext cx="1651877" cy="731812"/>
            <a:chOff x="1425708" y="1566887"/>
            <a:chExt cx="1400869" cy="731812"/>
          </a:xfrm>
        </p:grpSpPr>
        <p:sp>
          <p:nvSpPr>
            <p:cNvPr id="52" name="Скругленный прямоугольник 51"/>
            <p:cNvSpPr/>
            <p:nvPr/>
          </p:nvSpPr>
          <p:spPr>
            <a:xfrm>
              <a:off x="1452742" y="1566887"/>
              <a:ext cx="1373835" cy="731812"/>
            </a:xfrm>
            <a:prstGeom prst="roundRect">
              <a:avLst>
                <a:gd name="adj" fmla="val 10000"/>
              </a:avLst>
            </a:prstGeom>
            <a:solidFill>
              <a:srgbClr val="00CC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Скругленный прямоугольник 6"/>
            <p:cNvSpPr/>
            <p:nvPr/>
          </p:nvSpPr>
          <p:spPr>
            <a:xfrm>
              <a:off x="1425708" y="1588321"/>
              <a:ext cx="1330967" cy="6889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prstClr val="black"/>
                  </a:solidFill>
                </a:rPr>
                <a:t>Предметно-пространственная среда</a:t>
              </a: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7520851" y="5956428"/>
            <a:ext cx="1404000" cy="792000"/>
            <a:chOff x="28570" y="1555789"/>
            <a:chExt cx="1373835" cy="731812"/>
          </a:xfrm>
          <a:solidFill>
            <a:srgbClr val="9999FF"/>
          </a:solidFill>
        </p:grpSpPr>
        <p:sp>
          <p:nvSpPr>
            <p:cNvPr id="57" name="Скругленный прямоугольник 56"/>
            <p:cNvSpPr/>
            <p:nvPr/>
          </p:nvSpPr>
          <p:spPr>
            <a:xfrm>
              <a:off x="28570" y="1555789"/>
              <a:ext cx="1373835" cy="73181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Скругленный прямоугольник 4"/>
            <p:cNvSpPr/>
            <p:nvPr/>
          </p:nvSpPr>
          <p:spPr>
            <a:xfrm>
              <a:off x="50004" y="1577223"/>
              <a:ext cx="1330967" cy="68894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62" name="Скругленный прямоугольник 4"/>
          <p:cNvSpPr/>
          <p:nvPr/>
        </p:nvSpPr>
        <p:spPr>
          <a:xfrm>
            <a:off x="6004433" y="6114705"/>
            <a:ext cx="1569451" cy="68894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prstClr val="black"/>
                </a:solidFill>
              </a:rPr>
              <a:t>Школьные </a:t>
            </a:r>
            <a:br>
              <a:rPr lang="ru-RU" sz="1400" b="1" dirty="0">
                <a:solidFill>
                  <a:prstClr val="black"/>
                </a:solidFill>
              </a:rPr>
            </a:br>
            <a:r>
              <a:rPr lang="ru-RU" sz="1400" b="1" dirty="0">
                <a:solidFill>
                  <a:prstClr val="black"/>
                </a:solidFill>
              </a:rPr>
              <a:t>медиа</a:t>
            </a:r>
            <a:endParaRPr lang="ru-RU" sz="3100" b="1" dirty="0">
              <a:solidFill>
                <a:prstClr val="black"/>
              </a:solidFill>
            </a:endParaRPr>
          </a:p>
        </p:txBody>
      </p:sp>
      <p:sp>
        <p:nvSpPr>
          <p:cNvPr id="63" name="Скругленный прямоугольник 4"/>
          <p:cNvSpPr/>
          <p:nvPr/>
        </p:nvSpPr>
        <p:spPr>
          <a:xfrm>
            <a:off x="1620057" y="6110153"/>
            <a:ext cx="1569451" cy="68894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prstClr val="black"/>
                </a:solidFill>
              </a:rPr>
              <a:t>Школьный </a:t>
            </a:r>
            <a:br>
              <a:rPr lang="ru-RU" sz="1400" b="1" dirty="0">
                <a:solidFill>
                  <a:prstClr val="black"/>
                </a:solidFill>
              </a:rPr>
            </a:br>
            <a:r>
              <a:rPr lang="ru-RU" sz="1400" b="1" dirty="0">
                <a:solidFill>
                  <a:prstClr val="black"/>
                </a:solidFill>
              </a:rPr>
              <a:t>музей</a:t>
            </a:r>
            <a:endParaRPr lang="ru-RU" sz="3100" b="1" dirty="0">
              <a:solidFill>
                <a:prstClr val="black"/>
              </a:solidFill>
            </a:endParaRPr>
          </a:p>
        </p:txBody>
      </p:sp>
      <p:sp>
        <p:nvSpPr>
          <p:cNvPr id="64" name="Скругленный прямоугольник 4"/>
          <p:cNvSpPr/>
          <p:nvPr/>
        </p:nvSpPr>
        <p:spPr>
          <a:xfrm>
            <a:off x="3153198" y="6122961"/>
            <a:ext cx="1569451" cy="68894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prstClr val="black"/>
                </a:solidFill>
              </a:rPr>
              <a:t>Школьный</a:t>
            </a:r>
            <a:br>
              <a:rPr lang="ru-RU" sz="1400" b="1" dirty="0">
                <a:solidFill>
                  <a:prstClr val="black"/>
                </a:solidFill>
              </a:rPr>
            </a:br>
            <a:r>
              <a:rPr lang="ru-RU" sz="1400" b="1" dirty="0">
                <a:solidFill>
                  <a:prstClr val="black"/>
                </a:solidFill>
              </a:rPr>
              <a:t>театр</a:t>
            </a:r>
            <a:endParaRPr lang="ru-RU" sz="3100" b="1" dirty="0">
              <a:solidFill>
                <a:prstClr val="black"/>
              </a:solidFill>
            </a:endParaRPr>
          </a:p>
        </p:txBody>
      </p:sp>
      <p:sp>
        <p:nvSpPr>
          <p:cNvPr id="65" name="Скругленный прямоугольник 4"/>
          <p:cNvSpPr/>
          <p:nvPr/>
        </p:nvSpPr>
        <p:spPr>
          <a:xfrm>
            <a:off x="173791" y="6011343"/>
            <a:ext cx="1569451" cy="68894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prstClr val="black"/>
                </a:solidFill>
              </a:rPr>
              <a:t>Детские общественные объединения</a:t>
            </a:r>
            <a:endParaRPr lang="ru-RU" sz="3100" b="1" dirty="0">
              <a:solidFill>
                <a:prstClr val="black"/>
              </a:solidFill>
            </a:endParaRPr>
          </a:p>
        </p:txBody>
      </p:sp>
      <p:sp>
        <p:nvSpPr>
          <p:cNvPr id="66" name="Скругленный прямоугольник 4"/>
          <p:cNvSpPr/>
          <p:nvPr/>
        </p:nvSpPr>
        <p:spPr>
          <a:xfrm>
            <a:off x="4538798" y="6114750"/>
            <a:ext cx="1569451" cy="68894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prstClr val="black"/>
                </a:solidFill>
              </a:rPr>
              <a:t>Школьный спортивный клуб</a:t>
            </a:r>
            <a:endParaRPr lang="ru-RU" sz="3100" b="1" dirty="0">
              <a:solidFill>
                <a:prstClr val="black"/>
              </a:solidFill>
            </a:endParaRPr>
          </a:p>
        </p:txBody>
      </p:sp>
      <p:sp>
        <p:nvSpPr>
          <p:cNvPr id="67" name="Скругленный прямоугольник 4"/>
          <p:cNvSpPr/>
          <p:nvPr/>
        </p:nvSpPr>
        <p:spPr>
          <a:xfrm>
            <a:off x="7464642" y="6084354"/>
            <a:ext cx="1569451" cy="68894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prstClr val="black"/>
                </a:solidFill>
              </a:rPr>
              <a:t>Добровольческая деятельность</a:t>
            </a:r>
            <a:endParaRPr lang="ru-RU" sz="3100" b="1" dirty="0">
              <a:solidFill>
                <a:prstClr val="black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1363" y="89800"/>
            <a:ext cx="11759362" cy="48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400" b="1" dirty="0">
                <a:solidFill>
                  <a:srgbClr val="003399"/>
                </a:solidFill>
                <a:cs typeface="Times New Roman" panose="02020603050405020304" pitchFamily="18" charset="0"/>
              </a:rPr>
              <a:t>Реализация практико-ориентированного модуля через программу воспитания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47B36C25-F4F7-4CEF-BC6E-A4512969D82F}"/>
              </a:ext>
            </a:extLst>
          </p:cNvPr>
          <p:cNvSpPr/>
          <p:nvPr/>
        </p:nvSpPr>
        <p:spPr>
          <a:xfrm>
            <a:off x="9387330" y="3278659"/>
            <a:ext cx="2658126" cy="646986"/>
          </a:xfrm>
          <a:prstGeom prst="roundRect">
            <a:avLst/>
          </a:prstGeom>
          <a:ln w="19050">
            <a:solidFill>
              <a:srgbClr val="003399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Профориентационные каникулярные смены и пр.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6A311588-26BB-43A6-BBE3-D75A611D09DB}"/>
              </a:ext>
            </a:extLst>
          </p:cNvPr>
          <p:cNvSpPr/>
          <p:nvPr/>
        </p:nvSpPr>
        <p:spPr>
          <a:xfrm>
            <a:off x="8328837" y="740778"/>
            <a:ext cx="3758096" cy="1634490"/>
          </a:xfrm>
          <a:prstGeom prst="roundRect">
            <a:avLst/>
          </a:prstGeom>
          <a:ln w="19050">
            <a:solidFill>
              <a:srgbClr val="003399"/>
            </a:solidFill>
            <a:prstDash val="sysDash"/>
          </a:ln>
        </p:spPr>
        <p:txBody>
          <a:bodyPr wrap="square" lIns="0" rIns="0">
            <a:spAutoFit/>
          </a:bodyPr>
          <a:lstStyle/>
          <a:p>
            <a:pPr algn="ctr"/>
            <a:r>
              <a:rPr lang="ru-RU" sz="1500" dirty="0"/>
              <a:t>Профессиональные пробы, в том числе в рамках проекта «Билет в будущее», в том числе виртуальные пробы и/или виртуальная выставка «Лаборатория будущего» на платформе проекта «Билет в будущее»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31CE2215-8B24-46D0-BC0C-308E4A615CB9}"/>
              </a:ext>
            </a:extLst>
          </p:cNvPr>
          <p:cNvSpPr/>
          <p:nvPr/>
        </p:nvSpPr>
        <p:spPr>
          <a:xfrm>
            <a:off x="8865567" y="2492978"/>
            <a:ext cx="3165158" cy="646986"/>
          </a:xfrm>
          <a:prstGeom prst="roundRect">
            <a:avLst/>
          </a:prstGeom>
          <a:ln w="19050">
            <a:solidFill>
              <a:srgbClr val="003399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Конкурсы профориентационной направленности</a:t>
            </a:r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xmlns="" id="{79E3AA25-3791-47E9-876C-B0A0268E0A13}"/>
              </a:ext>
            </a:extLst>
          </p:cNvPr>
          <p:cNvSpPr/>
          <p:nvPr/>
        </p:nvSpPr>
        <p:spPr>
          <a:xfrm>
            <a:off x="9159910" y="4086102"/>
            <a:ext cx="2915078" cy="2179320"/>
          </a:xfrm>
          <a:prstGeom prst="roundRect">
            <a:avLst/>
          </a:prstGeom>
          <a:ln w="19050">
            <a:solidFill>
              <a:srgbClr val="003399"/>
            </a:solidFill>
            <a:prstDash val="sysDash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600" dirty="0"/>
              <a:t>Экскурсии в образовательные организации высшего образования и </a:t>
            </a:r>
            <a:r>
              <a:rPr lang="ru-RU" sz="1600" dirty="0" err="1"/>
              <a:t>профессио-нальные</a:t>
            </a:r>
            <a:r>
              <a:rPr lang="ru-RU" sz="1600" dirty="0"/>
              <a:t> образовательные организации, на производство (в т.ч. в рамках РДДМ,  </a:t>
            </a:r>
            <a:r>
              <a:rPr lang="ru-RU" sz="1600" dirty="0" err="1"/>
              <a:t>Юнармии</a:t>
            </a:r>
            <a:r>
              <a:rPr lang="ru-RU" sz="1600" dirty="0"/>
              <a:t>, проекта «Россия - страна возможностей» и др.)</a:t>
            </a:r>
          </a:p>
        </p:txBody>
      </p:sp>
      <p:cxnSp>
        <p:nvCxnSpPr>
          <p:cNvPr id="68" name="Соединительная линия уступом 82">
            <a:extLst>
              <a:ext uri="{FF2B5EF4-FFF2-40B4-BE49-F238E27FC236}">
                <a16:creationId xmlns:a16="http://schemas.microsoft.com/office/drawing/2014/main" xmlns="" id="{4D21D8E1-0ECA-4993-8821-C9546064FA22}"/>
              </a:ext>
            </a:extLst>
          </p:cNvPr>
          <p:cNvCxnSpPr>
            <a:cxnSpLocks/>
          </p:cNvCxnSpPr>
          <p:nvPr/>
        </p:nvCxnSpPr>
        <p:spPr>
          <a:xfrm rot="10800000" flipV="1">
            <a:off x="5043551" y="2380017"/>
            <a:ext cx="3863494" cy="1603919"/>
          </a:xfrm>
          <a:prstGeom prst="bentConnector3">
            <a:avLst>
              <a:gd name="adj1" fmla="val 8395"/>
            </a:avLst>
          </a:prstGeom>
          <a:ln w="19050">
            <a:solidFill>
              <a:srgbClr val="FF85FF"/>
            </a:solidFill>
            <a:prstDash val="sysDash"/>
          </a:ln>
        </p:spPr>
      </p:cxnSp>
      <p:cxnSp>
        <p:nvCxnSpPr>
          <p:cNvPr id="76" name="Прямая со стрелкой 75">
            <a:extLst>
              <a:ext uri="{FF2B5EF4-FFF2-40B4-BE49-F238E27FC236}">
                <a16:creationId xmlns:a16="http://schemas.microsoft.com/office/drawing/2014/main" xmlns="" id="{CDD0250D-C626-4171-BB52-CAECA73C2E4B}"/>
              </a:ext>
            </a:extLst>
          </p:cNvPr>
          <p:cNvCxnSpPr>
            <a:cxnSpLocks/>
          </p:cNvCxnSpPr>
          <p:nvPr/>
        </p:nvCxnSpPr>
        <p:spPr>
          <a:xfrm flipH="1">
            <a:off x="4783228" y="5717308"/>
            <a:ext cx="4392000" cy="0"/>
          </a:xfrm>
          <a:prstGeom prst="straightConnector1">
            <a:avLst/>
          </a:prstGeom>
          <a:ln w="19050">
            <a:solidFill>
              <a:srgbClr val="0432FF"/>
            </a:solidFill>
            <a:prstDash val="sysDash"/>
          </a:ln>
        </p:spPr>
      </p:cxnSp>
      <p:cxnSp>
        <p:nvCxnSpPr>
          <p:cNvPr id="84" name="Соединительная линия уступом 82">
            <a:extLst>
              <a:ext uri="{FF2B5EF4-FFF2-40B4-BE49-F238E27FC236}">
                <a16:creationId xmlns:a16="http://schemas.microsoft.com/office/drawing/2014/main" xmlns="" id="{F912C720-15F3-44F7-80C2-7E5D62BAAAFE}"/>
              </a:ext>
            </a:extLst>
          </p:cNvPr>
          <p:cNvCxnSpPr>
            <a:cxnSpLocks/>
          </p:cNvCxnSpPr>
          <p:nvPr/>
        </p:nvCxnSpPr>
        <p:spPr>
          <a:xfrm rot="10800000" flipV="1">
            <a:off x="8646688" y="3504584"/>
            <a:ext cx="720000" cy="1296000"/>
          </a:xfrm>
          <a:prstGeom prst="bentConnector3">
            <a:avLst>
              <a:gd name="adj1" fmla="val 50000"/>
            </a:avLst>
          </a:prstGeom>
          <a:ln w="19050">
            <a:solidFill>
              <a:srgbClr val="003399"/>
            </a:solidFill>
            <a:prstDash val="sysDash"/>
          </a:ln>
        </p:spPr>
      </p:cxnSp>
      <p:cxnSp>
        <p:nvCxnSpPr>
          <p:cNvPr id="98" name="Соединительная линия уступом 82">
            <a:extLst>
              <a:ext uri="{FF2B5EF4-FFF2-40B4-BE49-F238E27FC236}">
                <a16:creationId xmlns:a16="http://schemas.microsoft.com/office/drawing/2014/main" xmlns="" id="{9AC0484C-EA9F-4BD5-9558-1F499E5675E8}"/>
              </a:ext>
            </a:extLst>
          </p:cNvPr>
          <p:cNvCxnSpPr>
            <a:cxnSpLocks/>
          </p:cNvCxnSpPr>
          <p:nvPr/>
        </p:nvCxnSpPr>
        <p:spPr>
          <a:xfrm rot="5400000">
            <a:off x="7815010" y="3621254"/>
            <a:ext cx="1565860" cy="581741"/>
          </a:xfrm>
          <a:prstGeom prst="bentConnector3">
            <a:avLst>
              <a:gd name="adj1" fmla="val 101020"/>
            </a:avLst>
          </a:prstGeom>
          <a:ln w="19050">
            <a:solidFill>
              <a:srgbClr val="003399"/>
            </a:solidFill>
            <a:prstDash val="sysDash"/>
          </a:ln>
        </p:spPr>
      </p:cxnSp>
    </p:spTree>
    <p:extLst>
      <p:ext uri="{BB962C8B-B14F-4D97-AF65-F5344CB8AC3E}">
        <p14:creationId xmlns:p14="http://schemas.microsoft.com/office/powerpoint/2010/main" xmlns="" val="419203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436863" y="7926763"/>
            <a:ext cx="89395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71463"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ru-RU" sz="1200" b="1" dirty="0">
                <a:solidFill>
                  <a:prstClr val="black"/>
                </a:solidFill>
              </a:rPr>
              <a:t>Перечень определяется регионом</a:t>
            </a:r>
          </a:p>
          <a:p>
            <a:pPr marL="457200" indent="-271463"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ru-RU" sz="1200" b="1" dirty="0">
                <a:solidFill>
                  <a:prstClr val="black"/>
                </a:solidFill>
              </a:rPr>
              <a:t>Самарская область: педагогические, инженерные, медицинские, </a:t>
            </a:r>
            <a:r>
              <a:rPr lang="ru-RU" sz="1200" b="1" dirty="0" err="1">
                <a:solidFill>
                  <a:prstClr val="black"/>
                </a:solidFill>
              </a:rPr>
              <a:t>агроклассы</a:t>
            </a:r>
            <a:r>
              <a:rPr lang="ru-RU" sz="1200" b="1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6286343-9C42-4E98-969D-D6AC68E8446E}"/>
              </a:ext>
            </a:extLst>
          </p:cNvPr>
          <p:cNvSpPr/>
          <p:nvPr/>
        </p:nvSpPr>
        <p:spPr>
          <a:xfrm>
            <a:off x="436863" y="527175"/>
            <a:ext cx="48507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3399"/>
                </a:solidFill>
                <a:cs typeface="Times New Roman" panose="02020603050405020304" pitchFamily="18" charset="0"/>
              </a:rPr>
              <a:t>ПРАКТИКО-ОРИЕНТИРОВАННЫЙ МОДУЛЬ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F64D366-6CA8-4263-8E5A-6F8DA15C2607}"/>
              </a:ext>
            </a:extLst>
          </p:cNvPr>
          <p:cNvSpPr/>
          <p:nvPr/>
        </p:nvSpPr>
        <p:spPr>
          <a:xfrm>
            <a:off x="603341" y="1150023"/>
            <a:ext cx="559548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профессиональные пробы (онлайн и очно);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проектная деятельность;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экскурсии и мастер-классы в организациях ВО и СПО, на предприятиях;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конкурсы профориентационной направленности;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другие профориентационные мероприятия.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C98817FE-118F-467B-AA32-92B4CEA7581C}"/>
              </a:ext>
            </a:extLst>
          </p:cNvPr>
          <p:cNvSpPr/>
          <p:nvPr/>
        </p:nvSpPr>
        <p:spPr>
          <a:xfrm>
            <a:off x="7016314" y="527175"/>
            <a:ext cx="40557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3399"/>
                </a:solidFill>
                <a:cs typeface="Times New Roman" panose="02020603050405020304" pitchFamily="18" charset="0"/>
              </a:rPr>
              <a:t>ДОПОЛНИТЕЛЬНОЕ ОБРАЗОВАНИЕ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9567AEE6-7563-409C-9183-00925B0BFA6B}"/>
              </a:ext>
            </a:extLst>
          </p:cNvPr>
          <p:cNvSpPr/>
          <p:nvPr/>
        </p:nvSpPr>
        <p:spPr>
          <a:xfrm>
            <a:off x="6862656" y="1150023"/>
            <a:ext cx="517854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Посещение кружков и секций дополнительного образования.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Реализация направления включает в себя выбор и посещение ознакомительных занятий в рамках ДО с учетом склонностей и образовательных потребностей.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«Навигатор дополнительного образования»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F1527E17-7F4E-476E-A2ED-A411B038A274}"/>
              </a:ext>
            </a:extLst>
          </p:cNvPr>
          <p:cNvSpPr/>
          <p:nvPr/>
        </p:nvSpPr>
        <p:spPr>
          <a:xfrm>
            <a:off x="603341" y="3981903"/>
            <a:ext cx="38890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3399"/>
                </a:solidFill>
                <a:cs typeface="Times New Roman" panose="02020603050405020304" pitchFamily="18" charset="0"/>
              </a:rPr>
              <a:t>ПРОФЕССИОНАЛЬНОЕ ОБУЧЕНИЕ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A7A37758-8511-43FA-8C3D-EC128AE290F4}"/>
              </a:ext>
            </a:extLst>
          </p:cNvPr>
          <p:cNvSpPr/>
          <p:nvPr/>
        </p:nvSpPr>
        <p:spPr>
          <a:xfrm>
            <a:off x="904775" y="4718592"/>
            <a:ext cx="67958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3Font_11"/>
              </a:rPr>
              <a:t>Выбор и обучение по программам профессионального обучения школьников на базе СПО.</a:t>
            </a:r>
          </a:p>
          <a:p>
            <a:endParaRPr lang="ru-RU" dirty="0">
              <a:latin typeface="T3Font_11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391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A4DF4A5-B50A-DD47-96A2-A67BD77BC99A}"/>
              </a:ext>
            </a:extLst>
          </p:cNvPr>
          <p:cNvSpPr/>
          <p:nvPr/>
        </p:nvSpPr>
        <p:spPr>
          <a:xfrm>
            <a:off x="566268" y="68686"/>
            <a:ext cx="11059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" algn="ctr">
              <a:spcBef>
                <a:spcPts val="100"/>
              </a:spcBef>
              <a:defRPr/>
            </a:pPr>
            <a:r>
              <a:rPr lang="ru-RU" sz="3200" b="1" dirty="0">
                <a:solidFill>
                  <a:srgbClr val="003399"/>
                </a:solidFill>
                <a:ea typeface="+mj-ea"/>
                <a:cs typeface="Times New Roman" panose="02020603050405020304" pitchFamily="18" charset="0"/>
              </a:rPr>
              <a:t>ВНЕУРОЧНАЯ ДЕЯТЕЛЬНОСТЬ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E33BFFBC-C4C0-4B49-88F2-5D8643AD32A0}"/>
              </a:ext>
            </a:extLst>
          </p:cNvPr>
          <p:cNvSpPr/>
          <p:nvPr/>
        </p:nvSpPr>
        <p:spPr>
          <a:xfrm>
            <a:off x="541601" y="1182203"/>
            <a:ext cx="1165039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6888" indent="-485775">
              <a:defRPr/>
            </a:pPr>
            <a:r>
              <a:rPr lang="ru-RU" sz="2200" dirty="0">
                <a:solidFill>
                  <a:srgbClr val="C00000"/>
                </a:solidFill>
                <a:latin typeface="Calibri"/>
                <a:cs typeface="Arial" pitchFamily="34" charset="0"/>
              </a:rPr>
              <a:t>1 </a:t>
            </a:r>
            <a:r>
              <a:rPr lang="ru-RU" sz="2200" i="1" dirty="0">
                <a:solidFill>
                  <a:srgbClr val="C00000"/>
                </a:solidFill>
                <a:latin typeface="Calibri"/>
                <a:cs typeface="Arial" pitchFamily="34" charset="0"/>
              </a:rPr>
              <a:t>ЧАС</a:t>
            </a:r>
            <a:r>
              <a:rPr lang="ru-RU" sz="2200" dirty="0">
                <a:solidFill>
                  <a:srgbClr val="C00000"/>
                </a:solidFill>
                <a:latin typeface="Calibri"/>
                <a:cs typeface="Arial" pitchFamily="34" charset="0"/>
              </a:rPr>
              <a:t>          </a:t>
            </a:r>
            <a:r>
              <a:rPr lang="ru-RU" sz="2200" dirty="0">
                <a:solidFill>
                  <a:srgbClr val="265AA9"/>
                </a:solidFill>
                <a:latin typeface="Calibri"/>
                <a:cs typeface="Arial" pitchFamily="34" charset="0"/>
              </a:rPr>
              <a:t>«Разговоры о важном», цикл внеурочных занятий для обучающихся (1-11 классов)</a:t>
            </a:r>
          </a:p>
          <a:p>
            <a:pPr>
              <a:defRPr/>
            </a:pPr>
            <a:r>
              <a:rPr lang="ru-RU" sz="2200" dirty="0">
                <a:solidFill>
                  <a:srgbClr val="C00000"/>
                </a:solidFill>
                <a:latin typeface="Calibri"/>
                <a:cs typeface="Arial" pitchFamily="34" charset="0"/>
              </a:rPr>
              <a:t>1-3 </a:t>
            </a:r>
            <a:r>
              <a:rPr lang="ru-RU" sz="2200" i="1" dirty="0">
                <a:solidFill>
                  <a:srgbClr val="C00000"/>
                </a:solidFill>
                <a:latin typeface="Calibri"/>
                <a:cs typeface="Arial" pitchFamily="34" charset="0"/>
              </a:rPr>
              <a:t>ЧАСА</a:t>
            </a:r>
            <a:r>
              <a:rPr lang="ru-RU" sz="2200" dirty="0">
                <a:solidFill>
                  <a:srgbClr val="C00000"/>
                </a:solidFill>
                <a:latin typeface="Calibri"/>
                <a:cs typeface="Arial" pitchFamily="34" charset="0"/>
              </a:rPr>
              <a:t>    </a:t>
            </a:r>
            <a:r>
              <a:rPr lang="ru-RU" sz="2200" dirty="0">
                <a:solidFill>
                  <a:srgbClr val="265AA9"/>
                </a:solidFill>
                <a:latin typeface="Calibri"/>
                <a:cs typeface="Arial" pitchFamily="34" charset="0"/>
              </a:rPr>
              <a:t>«Функциональная грамотность: учимся для жизни»</a:t>
            </a:r>
          </a:p>
          <a:p>
            <a:pPr>
              <a:defRPr/>
            </a:pPr>
            <a:r>
              <a:rPr lang="ru-RU" sz="2200" dirty="0">
                <a:solidFill>
                  <a:srgbClr val="C00000"/>
                </a:solidFill>
                <a:latin typeface="Calibri"/>
                <a:cs typeface="Arial" pitchFamily="34" charset="0"/>
              </a:rPr>
              <a:t>1 </a:t>
            </a:r>
            <a:r>
              <a:rPr lang="ru-RU" sz="2200" i="1" dirty="0">
                <a:solidFill>
                  <a:srgbClr val="C00000"/>
                </a:solidFill>
                <a:latin typeface="Calibri"/>
                <a:cs typeface="Arial" pitchFamily="34" charset="0"/>
              </a:rPr>
              <a:t>ЧАС</a:t>
            </a:r>
            <a:r>
              <a:rPr lang="ru-RU" sz="2200" dirty="0">
                <a:solidFill>
                  <a:srgbClr val="C00000"/>
                </a:solidFill>
                <a:latin typeface="Calibri"/>
                <a:cs typeface="Arial" pitchFamily="34" charset="0"/>
              </a:rPr>
              <a:t>          </a:t>
            </a:r>
            <a:r>
              <a:rPr lang="ru-RU" sz="2200" dirty="0">
                <a:solidFill>
                  <a:srgbClr val="265AA9"/>
                </a:solidFill>
                <a:latin typeface="Calibri"/>
                <a:cs typeface="Arial" pitchFamily="34" charset="0"/>
              </a:rPr>
              <a:t>«История Самарского края» («Рассказы по истории Самарского края»)</a:t>
            </a:r>
            <a:endParaRPr lang="en-US" sz="2200" dirty="0">
              <a:solidFill>
                <a:srgbClr val="265AA9"/>
              </a:solidFill>
              <a:latin typeface="Calibri"/>
              <a:cs typeface="Arial" pitchFamily="34" charset="0"/>
            </a:endParaRPr>
          </a:p>
          <a:p>
            <a:pPr>
              <a:defRPr/>
            </a:pPr>
            <a:endParaRPr lang="ru-RU" sz="800" dirty="0">
              <a:solidFill>
                <a:srgbClr val="002060"/>
              </a:solidFill>
              <a:latin typeface="Calibri"/>
              <a:cs typeface="Arial" pitchFamily="34" charset="0"/>
            </a:endParaRPr>
          </a:p>
          <a:p>
            <a:pPr indent="-485775">
              <a:defRPr/>
            </a:pPr>
            <a:r>
              <a:rPr lang="ru-RU" sz="2200" dirty="0">
                <a:solidFill>
                  <a:srgbClr val="C00000"/>
                </a:solidFill>
                <a:latin typeface="Calibri"/>
                <a:cs typeface="Arial" pitchFamily="34" charset="0"/>
              </a:rPr>
              <a:t>1 </a:t>
            </a:r>
            <a:r>
              <a:rPr lang="ru-RU" sz="2200" i="1" dirty="0">
                <a:solidFill>
                  <a:srgbClr val="C00000"/>
                </a:solidFill>
                <a:latin typeface="Calibri"/>
                <a:cs typeface="Arial" pitchFamily="34" charset="0"/>
              </a:rPr>
              <a:t>ЧАС</a:t>
            </a:r>
            <a:r>
              <a:rPr lang="ru-RU" sz="2200" dirty="0">
                <a:solidFill>
                  <a:srgbClr val="C00000"/>
                </a:solidFill>
                <a:latin typeface="Calibri"/>
                <a:cs typeface="Arial" pitchFamily="34" charset="0"/>
              </a:rPr>
              <a:t>          </a:t>
            </a:r>
            <a:r>
              <a:rPr lang="ru-RU" sz="2200" dirty="0">
                <a:solidFill>
                  <a:srgbClr val="265AA9"/>
                </a:solidFill>
                <a:latin typeface="Calibri"/>
                <a:cs typeface="Arial" pitchFamily="34" charset="0"/>
              </a:rPr>
              <a:t>Реализация программы  «Россия – мои горизонты» (6-11 классы) в рамках</a:t>
            </a:r>
          </a:p>
          <a:p>
            <a:pPr indent="-485775">
              <a:defRPr/>
            </a:pPr>
            <a:r>
              <a:rPr lang="ru-RU" sz="2200" dirty="0">
                <a:solidFill>
                  <a:srgbClr val="265AA9"/>
                </a:solidFill>
                <a:latin typeface="Calibri"/>
                <a:cs typeface="Arial" pitchFamily="34" charset="0"/>
              </a:rPr>
              <a:t>                     </a:t>
            </a:r>
            <a:r>
              <a:rPr lang="ru-RU" sz="2200" dirty="0" err="1">
                <a:solidFill>
                  <a:srgbClr val="265AA9"/>
                </a:solidFill>
                <a:latin typeface="Calibri"/>
                <a:cs typeface="Arial" pitchFamily="34" charset="0"/>
              </a:rPr>
              <a:t>профминимума</a:t>
            </a:r>
            <a:r>
              <a:rPr lang="ru-RU" sz="2200" dirty="0">
                <a:solidFill>
                  <a:srgbClr val="265AA9"/>
                </a:solidFill>
                <a:latin typeface="Calibri"/>
                <a:cs typeface="Arial" pitchFamily="34" charset="0"/>
              </a:rPr>
              <a:t> с применением профориентационных практик и инструментов</a:t>
            </a:r>
          </a:p>
          <a:p>
            <a:pPr>
              <a:defRPr/>
            </a:pPr>
            <a:endParaRPr lang="ru-RU" sz="800" dirty="0">
              <a:solidFill>
                <a:srgbClr val="002060"/>
              </a:solidFill>
              <a:latin typeface="Calibri"/>
              <a:cs typeface="Arial" pitchFamily="34" charset="0"/>
            </a:endParaRPr>
          </a:p>
          <a:p>
            <a:pPr>
              <a:defRPr/>
            </a:pPr>
            <a:r>
              <a:rPr lang="ru-RU" sz="2200" dirty="0">
                <a:solidFill>
                  <a:srgbClr val="C00000"/>
                </a:solidFill>
                <a:latin typeface="Calibri"/>
                <a:cs typeface="Arial" pitchFamily="34" charset="0"/>
              </a:rPr>
              <a:t>2 </a:t>
            </a:r>
            <a:r>
              <a:rPr lang="ru-RU" sz="2200" i="1" dirty="0">
                <a:solidFill>
                  <a:srgbClr val="C00000"/>
                </a:solidFill>
                <a:latin typeface="Calibri"/>
                <a:cs typeface="Arial" pitchFamily="34" charset="0"/>
              </a:rPr>
              <a:t>ЧАСА</a:t>
            </a:r>
            <a:r>
              <a:rPr lang="ru-RU" sz="2200" dirty="0">
                <a:solidFill>
                  <a:srgbClr val="C00000"/>
                </a:solidFill>
                <a:latin typeface="Calibri"/>
                <a:cs typeface="Arial" pitchFamily="34" charset="0"/>
              </a:rPr>
              <a:t>        </a:t>
            </a:r>
            <a:r>
              <a:rPr lang="ru-RU" sz="2200" dirty="0">
                <a:solidFill>
                  <a:srgbClr val="265AA9"/>
                </a:solidFill>
                <a:latin typeface="Calibri"/>
                <a:cs typeface="Arial" pitchFamily="34" charset="0"/>
              </a:rPr>
              <a:t>Развитие личности и самореализация обучающихся (занятия</a:t>
            </a:r>
          </a:p>
          <a:p>
            <a:pPr>
              <a:defRPr/>
            </a:pPr>
            <a:r>
              <a:rPr lang="ru-RU" sz="2200" dirty="0">
                <a:solidFill>
                  <a:srgbClr val="265AA9"/>
                </a:solidFill>
                <a:latin typeface="Calibri"/>
                <a:cs typeface="Arial" pitchFamily="34" charset="0"/>
              </a:rPr>
              <a:t>                     в хоре, школьном театре, участие в спортивных</a:t>
            </a:r>
          </a:p>
          <a:p>
            <a:pPr>
              <a:defRPr/>
            </a:pPr>
            <a:r>
              <a:rPr lang="ru-RU" sz="2200" dirty="0">
                <a:solidFill>
                  <a:srgbClr val="265AA9"/>
                </a:solidFill>
                <a:latin typeface="Calibri"/>
                <a:cs typeface="Arial" pitchFamily="34" charset="0"/>
              </a:rPr>
              <a:t>                     мероприятиях, занятия в спортивных секциях (клубах) и др.)</a:t>
            </a:r>
          </a:p>
          <a:p>
            <a:pPr>
              <a:defRPr/>
            </a:pPr>
            <a:endParaRPr lang="ru-RU" sz="800" dirty="0">
              <a:solidFill>
                <a:srgbClr val="002060"/>
              </a:solidFill>
              <a:latin typeface="Calibri"/>
              <a:cs typeface="Arial" pitchFamily="34" charset="0"/>
            </a:endParaRPr>
          </a:p>
          <a:p>
            <a:pPr>
              <a:defRPr/>
            </a:pPr>
            <a:r>
              <a:rPr lang="ru-RU" sz="2200" dirty="0">
                <a:solidFill>
                  <a:srgbClr val="C00000"/>
                </a:solidFill>
                <a:latin typeface="Calibri"/>
                <a:cs typeface="Arial" pitchFamily="34" charset="0"/>
              </a:rPr>
              <a:t>1-2 </a:t>
            </a:r>
            <a:r>
              <a:rPr lang="ru-RU" sz="2200" i="1" dirty="0">
                <a:solidFill>
                  <a:srgbClr val="C00000"/>
                </a:solidFill>
                <a:latin typeface="Calibri"/>
                <a:cs typeface="Arial" pitchFamily="34" charset="0"/>
              </a:rPr>
              <a:t>ЧАСА</a:t>
            </a:r>
            <a:r>
              <a:rPr lang="ru-RU" sz="2200" dirty="0">
                <a:solidFill>
                  <a:srgbClr val="C00000"/>
                </a:solidFill>
                <a:latin typeface="Calibri"/>
                <a:cs typeface="Arial" pitchFamily="34" charset="0"/>
              </a:rPr>
              <a:t>    </a:t>
            </a:r>
            <a:r>
              <a:rPr lang="ru-RU" sz="2200" dirty="0">
                <a:solidFill>
                  <a:srgbClr val="265AA9"/>
                </a:solidFill>
                <a:latin typeface="Calibri"/>
                <a:cs typeface="Arial" pitchFamily="34" charset="0"/>
              </a:rPr>
              <a:t>Комплекс воспитательных мероприятий, деятельность</a:t>
            </a:r>
          </a:p>
          <a:p>
            <a:pPr>
              <a:defRPr/>
            </a:pPr>
            <a:r>
              <a:rPr lang="ru-RU" sz="2200" dirty="0">
                <a:solidFill>
                  <a:srgbClr val="265AA9"/>
                </a:solidFill>
                <a:latin typeface="Calibri"/>
                <a:cs typeface="Arial" pitchFamily="34" charset="0"/>
              </a:rPr>
              <a:t>                     ученических сообществ, педагогическая поддержка</a:t>
            </a:r>
          </a:p>
          <a:p>
            <a:pPr>
              <a:defRPr/>
            </a:pPr>
            <a:r>
              <a:rPr lang="ru-RU" sz="2200" dirty="0">
                <a:solidFill>
                  <a:srgbClr val="265AA9"/>
                </a:solidFill>
                <a:latin typeface="Calibri"/>
                <a:cs typeface="Arial" pitchFamily="34" charset="0"/>
              </a:rPr>
              <a:t>                     обучающихся и обеспечение их благополучия в пространстве школы</a:t>
            </a:r>
          </a:p>
          <a:p>
            <a:pPr>
              <a:defRPr/>
            </a:pPr>
            <a:endParaRPr lang="ru-RU" sz="800" dirty="0">
              <a:solidFill>
                <a:srgbClr val="4BACC6">
                  <a:lumMod val="75000"/>
                </a:srgbClr>
              </a:solidFill>
              <a:latin typeface="Calibri"/>
              <a:cs typeface="Arial" pitchFamily="34" charset="0"/>
            </a:endParaRPr>
          </a:p>
          <a:p>
            <a:pPr>
              <a:defRPr/>
            </a:pPr>
            <a:r>
              <a:rPr lang="ru-RU" sz="2200" dirty="0">
                <a:solidFill>
                  <a:srgbClr val="C00000"/>
                </a:solidFill>
                <a:latin typeface="Calibri"/>
                <a:cs typeface="Arial" pitchFamily="34" charset="0"/>
              </a:rPr>
              <a:t>1 </a:t>
            </a:r>
            <a:r>
              <a:rPr lang="ru-RU" sz="2200" i="1" dirty="0">
                <a:solidFill>
                  <a:srgbClr val="C00000"/>
                </a:solidFill>
                <a:latin typeface="Calibri"/>
                <a:cs typeface="Arial" pitchFamily="34" charset="0"/>
              </a:rPr>
              <a:t>ЧАС</a:t>
            </a:r>
            <a:r>
              <a:rPr lang="ru-RU" sz="2200" dirty="0">
                <a:solidFill>
                  <a:srgbClr val="C00000"/>
                </a:solidFill>
                <a:latin typeface="Calibri"/>
                <a:cs typeface="Arial" pitchFamily="34" charset="0"/>
              </a:rPr>
              <a:t>          </a:t>
            </a:r>
            <a:r>
              <a:rPr lang="ru-RU" sz="2200" dirty="0">
                <a:solidFill>
                  <a:srgbClr val="265AA9"/>
                </a:solidFill>
                <a:latin typeface="Calibri"/>
                <a:cs typeface="Arial" pitchFamily="34" charset="0"/>
              </a:rPr>
              <a:t>«Нравственные основы семейной жизни», «Цифровая гигиена»</a:t>
            </a:r>
          </a:p>
          <a:p>
            <a:pPr>
              <a:defRPr/>
            </a:pPr>
            <a:r>
              <a:rPr lang="ru-RU" sz="2200" dirty="0">
                <a:solidFill>
                  <a:srgbClr val="C00000"/>
                </a:solidFill>
                <a:latin typeface="Calibri"/>
                <a:cs typeface="Arial" pitchFamily="34" charset="0"/>
              </a:rPr>
              <a:t>1 </a:t>
            </a:r>
            <a:r>
              <a:rPr lang="ru-RU" sz="2200" i="1" dirty="0">
                <a:solidFill>
                  <a:srgbClr val="C00000"/>
                </a:solidFill>
                <a:latin typeface="Calibri"/>
                <a:cs typeface="Arial" pitchFamily="34" charset="0"/>
              </a:rPr>
              <a:t>ЧАС</a:t>
            </a:r>
            <a:r>
              <a:rPr lang="ru-RU" sz="2200" dirty="0">
                <a:solidFill>
                  <a:srgbClr val="C00000"/>
                </a:solidFill>
                <a:latin typeface="Calibri"/>
                <a:cs typeface="Arial" pitchFamily="34" charset="0"/>
              </a:rPr>
              <a:t>          </a:t>
            </a:r>
            <a:r>
              <a:rPr lang="ru-RU" sz="2200" dirty="0">
                <a:solidFill>
                  <a:srgbClr val="265AA9"/>
                </a:solidFill>
                <a:latin typeface="Calibri"/>
                <a:cs typeface="Arial" pitchFamily="34" charset="0"/>
              </a:rPr>
              <a:t>«</a:t>
            </a:r>
            <a:r>
              <a:rPr lang="ru-RU" sz="2200" dirty="0">
                <a:solidFill>
                  <a:srgbClr val="265AA9"/>
                </a:solidFill>
                <a:latin typeface="Calibri"/>
                <a:cs typeface="Arial" pitchFamily="34" charset="0"/>
                <a:sym typeface="Arial"/>
              </a:rPr>
              <a:t>Рассказы по истории Отечества» (5 класс)</a:t>
            </a:r>
          </a:p>
          <a:p>
            <a:pPr>
              <a:defRPr/>
            </a:pPr>
            <a:r>
              <a:rPr lang="ru-RU" sz="2200" dirty="0">
                <a:solidFill>
                  <a:srgbClr val="C00000"/>
                </a:solidFill>
                <a:latin typeface="Calibri"/>
                <a:cs typeface="Arial" pitchFamily="34" charset="0"/>
              </a:rPr>
              <a:t>1 </a:t>
            </a:r>
            <a:r>
              <a:rPr lang="ru-RU" sz="2200" i="1" dirty="0">
                <a:solidFill>
                  <a:srgbClr val="C00000"/>
                </a:solidFill>
                <a:latin typeface="Calibri"/>
                <a:cs typeface="Arial" pitchFamily="34" charset="0"/>
              </a:rPr>
              <a:t>ЧАС</a:t>
            </a:r>
            <a:r>
              <a:rPr lang="ru-RU" sz="2200" dirty="0">
                <a:solidFill>
                  <a:srgbClr val="C00000"/>
                </a:solidFill>
                <a:latin typeface="Calibri"/>
                <a:cs typeface="Arial" pitchFamily="34" charset="0"/>
              </a:rPr>
              <a:t>          </a:t>
            </a:r>
            <a:r>
              <a:rPr lang="ru-RU" sz="2200" dirty="0">
                <a:solidFill>
                  <a:srgbClr val="265AA9"/>
                </a:solidFill>
                <a:latin typeface="Calibri"/>
                <a:cs typeface="Arial" pitchFamily="34" charset="0"/>
              </a:rPr>
              <a:t>«</a:t>
            </a:r>
            <a:r>
              <a:rPr lang="ru-RU" sz="2200" dirty="0">
                <a:solidFill>
                  <a:srgbClr val="265AA9"/>
                </a:solidFill>
                <a:latin typeface="Calibri"/>
                <a:cs typeface="Arial" pitchFamily="34" charset="0"/>
                <a:sym typeface="Arial"/>
              </a:rPr>
              <a:t>Россия – моя история» (10</a:t>
            </a:r>
            <a:r>
              <a:rPr lang="en-US" sz="2200" dirty="0">
                <a:solidFill>
                  <a:srgbClr val="265AA9"/>
                </a:solidFill>
                <a:latin typeface="Calibri"/>
                <a:cs typeface="Arial" pitchFamily="34" charset="0"/>
                <a:sym typeface="Arial"/>
              </a:rPr>
              <a:t> </a:t>
            </a:r>
            <a:r>
              <a:rPr lang="ru-RU" sz="2200" dirty="0">
                <a:solidFill>
                  <a:srgbClr val="265AA9"/>
                </a:solidFill>
                <a:latin typeface="Calibri"/>
                <a:cs typeface="Arial" pitchFamily="34" charset="0"/>
                <a:sym typeface="Arial"/>
              </a:rPr>
              <a:t>-</a:t>
            </a:r>
            <a:r>
              <a:rPr lang="en-US" sz="2200" dirty="0">
                <a:solidFill>
                  <a:srgbClr val="265AA9"/>
                </a:solidFill>
                <a:latin typeface="Calibri"/>
                <a:cs typeface="Arial" pitchFamily="34" charset="0"/>
                <a:sym typeface="Arial"/>
              </a:rPr>
              <a:t> </a:t>
            </a:r>
            <a:r>
              <a:rPr lang="ru-RU" sz="2200" dirty="0">
                <a:solidFill>
                  <a:srgbClr val="265AA9"/>
                </a:solidFill>
                <a:latin typeface="Calibri"/>
                <a:cs typeface="Arial" pitchFamily="34" charset="0"/>
                <a:sym typeface="Arial"/>
              </a:rPr>
              <a:t>11 классы, СПО)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524000" y="684239"/>
            <a:ext cx="9144000" cy="38399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Каждому учащемуся следует предложить 10 часов кружков и секций в НЕДЕЛЮ!</a:t>
            </a:r>
          </a:p>
        </p:txBody>
      </p:sp>
    </p:spTree>
    <p:extLst>
      <p:ext uri="{BB962C8B-B14F-4D97-AF65-F5344CB8AC3E}">
        <p14:creationId xmlns:p14="http://schemas.microsoft.com/office/powerpoint/2010/main" xmlns="" val="413478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C9015D52-6F58-4A54-A1D1-083AA61C7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46146" y="1233223"/>
            <a:ext cx="12703158" cy="7152678"/>
          </a:xfrm>
          <a:prstGeom prst="rect">
            <a:avLst/>
          </a:prstGeom>
        </p:spPr>
      </p:pic>
      <p:pic>
        <p:nvPicPr>
          <p:cNvPr id="43" name="Picture 2">
            <a:extLst>
              <a:ext uri="{FF2B5EF4-FFF2-40B4-BE49-F238E27FC236}">
                <a16:creationId xmlns="" xmlns:a16="http://schemas.microsoft.com/office/drawing/2014/main" id="{CC3AB971-2A29-704D-84EE-CF8650A71C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alphaModFix amt="53000"/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4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5098892" y="236763"/>
            <a:ext cx="7093108" cy="6384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6A582CE4-BF26-4D01-AEC3-0C2E00A4F757}"/>
              </a:ext>
            </a:extLst>
          </p:cNvPr>
          <p:cNvSpPr txBox="1"/>
          <p:nvPr/>
        </p:nvSpPr>
        <p:spPr>
          <a:xfrm>
            <a:off x="7907130" y="231018"/>
            <a:ext cx="4217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003399"/>
                </a:solidFill>
                <a:latin typeface="Calibri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sz="1800" i="1" dirty="0"/>
              <a:t>Разговор о главном:</a:t>
            </a:r>
            <a:r>
              <a:rPr lang="ru-RU" sz="1800" dirty="0"/>
              <a:t> </a:t>
            </a:r>
            <a:br>
              <a:rPr lang="ru-RU" sz="1800" dirty="0"/>
            </a:br>
            <a:r>
              <a:rPr lang="ru-RU" sz="1800" dirty="0"/>
              <a:t>Государственная политика и управление в сфере общего образования. Единые подходы к управлению качеством образования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7402FFA-20D0-9941-8E50-11698D1BE8BA}"/>
              </a:ext>
            </a:extLst>
          </p:cNvPr>
          <p:cNvSpPr txBox="1"/>
          <p:nvPr/>
        </p:nvSpPr>
        <p:spPr>
          <a:xfrm>
            <a:off x="396574" y="1902633"/>
            <a:ext cx="111913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003399"/>
                </a:solidFill>
                <a:latin typeface="Calibri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sz="7200" dirty="0">
                <a:solidFill>
                  <a:srgbClr val="0432FF"/>
                </a:solidFill>
                <a:sym typeface="Arial"/>
              </a:rPr>
              <a:t>Формирование функциональной грамотности. </a:t>
            </a:r>
          </a:p>
          <a:p>
            <a:r>
              <a:rPr lang="ru-RU" sz="7200" i="1" dirty="0">
                <a:solidFill>
                  <a:srgbClr val="0432FF"/>
                </a:solidFill>
                <a:sym typeface="Arial"/>
              </a:rPr>
              <a:t>Глобальные компетенции</a:t>
            </a:r>
          </a:p>
        </p:txBody>
      </p:sp>
      <p:grpSp>
        <p:nvGrpSpPr>
          <p:cNvPr id="10" name="Группа 9">
            <a:extLst>
              <a:ext uri="{FF2B5EF4-FFF2-40B4-BE49-F238E27FC236}">
                <a16:creationId xmlns="" xmlns:a16="http://schemas.microsoft.com/office/drawing/2014/main" id="{5E1056BF-3864-1849-8F02-D2CD053A258A}"/>
              </a:ext>
            </a:extLst>
          </p:cNvPr>
          <p:cNvGrpSpPr/>
          <p:nvPr/>
        </p:nvGrpSpPr>
        <p:grpSpPr>
          <a:xfrm>
            <a:off x="396574" y="229591"/>
            <a:ext cx="647700" cy="707884"/>
            <a:chOff x="809625" y="1139966"/>
            <a:chExt cx="647700" cy="707884"/>
          </a:xfrm>
        </p:grpSpPr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CD786493-55F9-234C-847F-64BD7B8E227C}"/>
                </a:ext>
              </a:extLst>
            </p:cNvPr>
            <p:cNvSpPr/>
            <p:nvPr/>
          </p:nvSpPr>
          <p:spPr>
            <a:xfrm>
              <a:off x="809625" y="1181100"/>
              <a:ext cx="647700" cy="666750"/>
            </a:xfrm>
            <a:prstGeom prst="ellipse">
              <a:avLst/>
            </a:prstGeom>
            <a:solidFill>
              <a:srgbClr val="C00000"/>
            </a:solidFill>
            <a:ln w="25400" cap="flat">
              <a:noFill/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16380519-6D9E-C747-9B6F-90EB640AC2C6}"/>
                </a:ext>
              </a:extLst>
            </p:cNvPr>
            <p:cNvSpPr txBox="1"/>
            <p:nvPr/>
          </p:nvSpPr>
          <p:spPr>
            <a:xfrm>
              <a:off x="957466" y="1139966"/>
              <a:ext cx="352017" cy="707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40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+mj-lt"/>
                  <a:ea typeface="Arial"/>
                  <a:cs typeface="Arial"/>
                  <a:sym typeface="Arial"/>
                </a:rPr>
                <a:t>5</a:t>
              </a:r>
            </a:p>
          </p:txBody>
        </p:sp>
      </p:grpSp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3D43863F-EEF4-674A-872A-A5051715EF3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092"/>
          <a:stretch/>
        </p:blipFill>
        <p:spPr>
          <a:xfrm>
            <a:off x="2950991" y="366858"/>
            <a:ext cx="3855312" cy="114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312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Группа 2"/>
          <p:cNvGrpSpPr>
            <a:grpSpLocks/>
          </p:cNvGrpSpPr>
          <p:nvPr/>
        </p:nvGrpSpPr>
        <p:grpSpPr bwMode="auto">
          <a:xfrm>
            <a:off x="259250" y="2139006"/>
            <a:ext cx="7865789" cy="1585675"/>
            <a:chOff x="1020241" y="2591238"/>
            <a:chExt cx="8238195" cy="202565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118440" y="2591238"/>
              <a:ext cx="2145283" cy="202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3399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Модуль 3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/>
              </a:r>
              <a:b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/>
              </a:r>
              <a:b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Математическая грамотность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413058" y="2591238"/>
              <a:ext cx="1845378" cy="202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3399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Модуль 4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/>
              </a:r>
              <a:b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/>
              </a:r>
              <a:b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Финансовая грамотность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20241" y="2591238"/>
              <a:ext cx="1899765" cy="20256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3399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Модуль 1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/>
              </a:r>
              <a:b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/>
              </a:r>
              <a:b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Читательская грамотность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069340" y="2591238"/>
              <a:ext cx="1899765" cy="202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3399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Модуль 2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/>
              </a:r>
              <a:b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ru-RU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/>
              </a:r>
              <a:br>
                <a:rPr kumimoji="0" lang="ru-RU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Естественно-научная грамотность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96998" y="1064946"/>
            <a:ext cx="11605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>
                <a:solidFill>
                  <a:srgbClr val="FF43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Примерная рабочая программа курса внеурочной деятельности</a:t>
            </a:r>
            <a:br>
              <a:rPr lang="ru-RU" sz="2400" b="1" dirty="0">
                <a:solidFill>
                  <a:srgbClr val="FF43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</a:br>
            <a:r>
              <a:rPr lang="ru-RU" sz="2400" b="1" dirty="0">
                <a:solidFill>
                  <a:srgbClr val="FF43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«Функциональная грамотность: учимся для жизни» (основное общее образование)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43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00043E26-84DE-4EAC-9B38-5A7017459880}"/>
              </a:ext>
            </a:extLst>
          </p:cNvPr>
          <p:cNvSpPr/>
          <p:nvPr/>
        </p:nvSpPr>
        <p:spPr>
          <a:xfrm>
            <a:off x="566268" y="68686"/>
            <a:ext cx="11059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" algn="ctr">
              <a:spcBef>
                <a:spcPts val="100"/>
              </a:spcBef>
              <a:defRPr/>
            </a:pPr>
            <a:r>
              <a:rPr lang="ru-RU" sz="3200" b="1" dirty="0">
                <a:solidFill>
                  <a:srgbClr val="003399"/>
                </a:solidFill>
                <a:ea typeface="+mj-ea"/>
                <a:cs typeface="Times New Roman" panose="02020603050405020304" pitchFamily="18" charset="0"/>
              </a:rPr>
              <a:t>ВНЕУРОЧНАЯ ДЕЯТЕЛЬНОСТЬ</a:t>
            </a:r>
          </a:p>
        </p:txBody>
      </p:sp>
      <p:graphicFrame>
        <p:nvGraphicFramePr>
          <p:cNvPr id="33" name="Объект 32">
            <a:extLst>
              <a:ext uri="{FF2B5EF4-FFF2-40B4-BE49-F238E27FC236}">
                <a16:creationId xmlns:a16="http://schemas.microsoft.com/office/drawing/2014/main" xmlns="" id="{24A0B62F-313F-477E-B36B-6ADEA5DF21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66997578"/>
              </p:ext>
            </p:extLst>
          </p:nvPr>
        </p:nvGraphicFramePr>
        <p:xfrm>
          <a:off x="10599313" y="68686"/>
          <a:ext cx="1395689" cy="1395689"/>
        </p:xfrm>
        <a:graphic>
          <a:graphicData uri="http://schemas.openxmlformats.org/presentationml/2006/ole">
            <p:oleObj spid="_x0000_s1104" name="Точечный рисунок" r:id="rId5" imgW="2438280" imgH="2438280" progId="PBrush">
              <p:embed/>
            </p:oleObj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06254B3E-A920-466D-B89D-859B5B0F0575}"/>
              </a:ext>
            </a:extLst>
          </p:cNvPr>
          <p:cNvSpPr/>
          <p:nvPr/>
        </p:nvSpPr>
        <p:spPr>
          <a:xfrm>
            <a:off x="311518" y="5132207"/>
            <a:ext cx="1137633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cs typeface="Arial" panose="020B0604020202020204" pitchFamily="34" charset="0"/>
              </a:rPr>
              <a:t>Методическим обеспечением курса являются задания разработанного банка для формирования и оценки функциональной грамотности, размещенные </a:t>
            </a:r>
          </a:p>
          <a:p>
            <a:r>
              <a:rPr lang="ru-RU" sz="2000" b="1" dirty="0">
                <a:cs typeface="Arial" panose="020B0604020202020204" pitchFamily="34" charset="0"/>
              </a:rPr>
              <a:t>на портале Российской электронной школы (РЭШ, </a:t>
            </a:r>
            <a:r>
              <a:rPr lang="ru-RU" sz="2000" b="1" dirty="0">
                <a:cs typeface="Arial" panose="020B0604020202020204" pitchFamily="34" charset="0"/>
                <a:hlinkClick r:id="rId6"/>
              </a:rPr>
              <a:t>https://fg.resh.edu.ru/</a:t>
            </a:r>
            <a:r>
              <a:rPr lang="ru-RU" sz="2000" b="1" dirty="0">
                <a:cs typeface="Arial" panose="020B0604020202020204" pitchFamily="34" charset="0"/>
              </a:rPr>
              <a:t>),</a:t>
            </a:r>
            <a:br>
              <a:rPr lang="ru-RU" sz="2000" b="1" dirty="0">
                <a:cs typeface="Arial" panose="020B0604020202020204" pitchFamily="34" charset="0"/>
              </a:rPr>
            </a:br>
            <a:r>
              <a:rPr lang="ru-RU" sz="2000" b="1" dirty="0">
                <a:cs typeface="Arial" panose="020B0604020202020204" pitchFamily="34" charset="0"/>
              </a:rPr>
              <a:t>портале ФГБНУ ИСРО РАО (</a:t>
            </a:r>
            <a:r>
              <a:rPr lang="ru-RU" sz="2000" b="1" dirty="0">
                <a:cs typeface="Arial" panose="020B0604020202020204" pitchFamily="34" charset="0"/>
                <a:hlinkClick r:id="rId7"/>
              </a:rPr>
              <a:t>http://skiv.instrao.ru/</a:t>
            </a:r>
            <a:r>
              <a:rPr lang="ru-RU" sz="2000" b="1" dirty="0">
                <a:cs typeface="Arial" panose="020B0604020202020204" pitchFamily="34" charset="0"/>
              </a:rPr>
              <a:t>), </a:t>
            </a:r>
            <a:br>
              <a:rPr lang="ru-RU" sz="2000" b="1" dirty="0">
                <a:cs typeface="Arial" panose="020B0604020202020204" pitchFamily="34" charset="0"/>
              </a:rPr>
            </a:br>
            <a:r>
              <a:rPr lang="ru-RU" sz="2000" b="1" dirty="0">
                <a:cs typeface="Arial" panose="020B0604020202020204" pitchFamily="34" charset="0"/>
              </a:rPr>
              <a:t>электронном образовательном ресурсе издательства «Просвещение» (</a:t>
            </a:r>
            <a:r>
              <a:rPr lang="ru-RU" sz="2000" b="1" dirty="0">
                <a:cs typeface="Arial" panose="020B0604020202020204" pitchFamily="34" charset="0"/>
                <a:hlinkClick r:id="rId8"/>
              </a:rPr>
              <a:t>https://media.prosv.ru/func/</a:t>
            </a:r>
            <a:r>
              <a:rPr lang="ru-RU" sz="2000" b="1" dirty="0">
                <a:cs typeface="Arial" panose="020B0604020202020204" pitchFamily="34" charset="0"/>
              </a:rPr>
              <a:t>)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D279F125-5ED2-4AD1-A182-C2D96AB1B136}"/>
              </a:ext>
            </a:extLst>
          </p:cNvPr>
          <p:cNvSpPr/>
          <p:nvPr/>
        </p:nvSpPr>
        <p:spPr bwMode="auto">
          <a:xfrm>
            <a:off x="8267623" y="2139006"/>
            <a:ext cx="1855171" cy="1585674"/>
          </a:xfrm>
          <a:prstGeom prst="rect">
            <a:avLst/>
          </a:prstGeom>
          <a:solidFill>
            <a:srgbClr val="E3695C"/>
          </a:solidFill>
          <a:ln>
            <a:solidFill>
              <a:srgbClr val="C0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Модуль 5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Креативное мышление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DF8915C3-577D-4E17-AAFE-9E326DD38709}"/>
              </a:ext>
            </a:extLst>
          </p:cNvPr>
          <p:cNvSpPr/>
          <p:nvPr/>
        </p:nvSpPr>
        <p:spPr bwMode="auto">
          <a:xfrm>
            <a:off x="10273004" y="2135629"/>
            <a:ext cx="1855171" cy="1585674"/>
          </a:xfrm>
          <a:prstGeom prst="rect">
            <a:avLst/>
          </a:prstGeom>
          <a:solidFill>
            <a:srgbClr val="E3695C"/>
          </a:solidFill>
          <a:ln>
            <a:solidFill>
              <a:srgbClr val="C0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Модуль 6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Глобальные компетенции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8903292E-5413-4F6C-A5F9-92DF6F8EE35B}"/>
              </a:ext>
            </a:extLst>
          </p:cNvPr>
          <p:cNvSpPr txBox="1"/>
          <p:nvPr/>
        </p:nvSpPr>
        <p:spPr>
          <a:xfrm>
            <a:off x="4378753" y="3549910"/>
            <a:ext cx="3588634" cy="1225868"/>
          </a:xfrm>
          <a:prstGeom prst="roundRect">
            <a:avLst/>
          </a:prstGeom>
          <a:noFill/>
          <a:ln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Интегрированные занятия: Финансовая грамотность+ Математика</a:t>
            </a:r>
          </a:p>
        </p:txBody>
      </p:sp>
    </p:spTree>
    <p:extLst>
      <p:ext uri="{BB962C8B-B14F-4D97-AF65-F5344CB8AC3E}">
        <p14:creationId xmlns:p14="http://schemas.microsoft.com/office/powerpoint/2010/main" xmlns="" val="1719698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9B765B05-E4C0-4DC5-8A08-A5BB0496D5CE}"/>
              </a:ext>
            </a:extLst>
          </p:cNvPr>
          <p:cNvSpPr/>
          <p:nvPr/>
        </p:nvSpPr>
        <p:spPr>
          <a:xfrm>
            <a:off x="353958" y="132155"/>
            <a:ext cx="11242572" cy="978729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all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Представленность глобальных компетенций в заданиях ВПР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3958" y="1145425"/>
          <a:ext cx="6843252" cy="4497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4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172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13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8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0248">
                <a:tc>
                  <a:txBody>
                    <a:bodyPr/>
                    <a:lstStyle/>
                    <a:p>
                      <a:r>
                        <a:rPr lang="ru-RU" sz="17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Вид ФГ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Номера заданий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ctr"/>
                      <a:r>
                        <a:rPr lang="ru-RU" sz="1700" b="1" dirty="0">
                          <a:solidFill>
                            <a:schemeClr val="tx1"/>
                          </a:solidFill>
                        </a:rPr>
                        <a:t>Математическая грамотность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/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4 класс</a:t>
                      </a:r>
                    </a:p>
                    <a:p>
                      <a:r>
                        <a:rPr lang="ru-RU" sz="1700" dirty="0"/>
                        <a:t>8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/>
                        <a:t>9.1, 9.2</a:t>
                      </a:r>
                    </a:p>
                    <a:p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16.1, 16.2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32642">
                <a:tc>
                  <a:txBody>
                    <a:bodyPr/>
                    <a:lstStyle/>
                    <a:p>
                      <a:r>
                        <a:rPr lang="ru-RU" sz="17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Естественно-научная грамотность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Биология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География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Химия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класс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7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6 класс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7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 класс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класс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7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11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7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3.3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7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7.1, 7.2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5.1, 5.2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7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Читательская грамотность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История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Обществознание</a:t>
                      </a:r>
                    </a:p>
                    <a:p>
                      <a:pPr algn="l"/>
                      <a:endParaRPr lang="ru-RU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Русский язык</a:t>
                      </a:r>
                    </a:p>
                    <a:p>
                      <a:pPr algn="l"/>
                      <a:endParaRPr lang="ru-RU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 класс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6 класс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 класс</a:t>
                      </a:r>
                    </a:p>
                    <a:p>
                      <a:pPr algn="l"/>
                      <a:r>
                        <a:rPr lang="ru-RU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класс</a:t>
                      </a:r>
                    </a:p>
                    <a:p>
                      <a:pPr algn="l"/>
                      <a:r>
                        <a:rPr lang="ru-RU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класс</a:t>
                      </a:r>
                    </a:p>
                    <a:p>
                      <a:pPr algn="l"/>
                      <a:r>
                        <a:rPr lang="ru-RU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класс</a:t>
                      </a:r>
                    </a:p>
                    <a:p>
                      <a:pPr algn="l"/>
                      <a:r>
                        <a:rPr lang="ru-RU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  <a:p>
                      <a:pPr algn="l"/>
                      <a:r>
                        <a:rPr lang="ru-RU" sz="17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3.1, 3.2, </a:t>
                      </a:r>
                    </a:p>
                    <a:p>
                      <a:pPr algn="l"/>
                      <a:r>
                        <a:rPr lang="ru-RU" sz="17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</a:t>
                      </a:r>
                    </a:p>
                    <a:p>
                      <a:pPr algn="l"/>
                      <a:r>
                        <a:rPr lang="ru-RU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  <a:p>
                      <a:pPr algn="l"/>
                      <a:r>
                        <a:rPr lang="ru-RU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  <a:p>
                      <a:pPr algn="l"/>
                      <a:r>
                        <a:rPr lang="ru-RU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11.1, 11.2</a:t>
                      </a:r>
                    </a:p>
                    <a:p>
                      <a:pPr algn="l"/>
                      <a:r>
                        <a:rPr lang="ru-RU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494840" y="4813614"/>
            <a:ext cx="4552336" cy="1384995"/>
          </a:xfrm>
          <a:prstGeom prst="rect">
            <a:avLst/>
          </a:prstGeom>
          <a:ln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Обществознание: 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Освоение приемов работы с социально значимой информацией, ее осмысление; развитие способностей обучающихся делать необходимые выводы и давать обоснованные оценки социальным событиям и процессам;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развитие социального кругозора и формирование познавательного интереса к изучению общественных дисциплин.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510615" y="4277049"/>
            <a:ext cx="4536561" cy="461665"/>
          </a:xfrm>
          <a:prstGeom prst="rect">
            <a:avLst/>
          </a:prstGeom>
          <a:ln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История: 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различать в исторической информации факты и мнения, исторические описания и исторические объяснения.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494839" y="1911254"/>
            <a:ext cx="4552337" cy="1754326"/>
          </a:xfrm>
          <a:prstGeom prst="rect">
            <a:avLst/>
          </a:prstGeom>
          <a:ln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География 7 класс: 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Умения ориентироваться в источниках географической информации: находить и извлекать необходимую информацию; определять и сравнивать качественные и количественные показатели, характеризующие географические объекты, процессы и явления.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Способность </a:t>
            </a: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использовать знания о населении и взаимосвязях между изученными демографическими процессами и явлениями для решения различных учебных и практико-ориентированных задач.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494840" y="1005355"/>
            <a:ext cx="4552337" cy="830997"/>
          </a:xfrm>
          <a:prstGeom prst="rect">
            <a:avLst/>
          </a:prstGeom>
          <a:ln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География 6 класс: 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Умение применять географическое мышление в познавательной практике. Умение устанавливать причинно-следственные связи, строить логическое рассуждение, умозаключение и делать выводы.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510615" y="3740482"/>
            <a:ext cx="4536561" cy="461665"/>
          </a:xfrm>
          <a:prstGeom prst="rect">
            <a:avLst/>
          </a:prstGeom>
          <a:ln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Химия: </a:t>
            </a:r>
            <a:r>
              <a:rPr lang="ru-RU" sz="1200" i="1" dirty="0">
                <a:solidFill>
                  <a:prstClr val="black"/>
                </a:solidFill>
                <a:latin typeface="Calibri" panose="020F0502020204030204"/>
              </a:rPr>
              <a:t>И</a:t>
            </a:r>
            <a:r>
              <a:rPr kumimoji="0" lang="ru-RU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спользовать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приобретенные знания для экологически грамотного поведения в окружающей среде.</a:t>
            </a:r>
          </a:p>
        </p:txBody>
      </p:sp>
      <p:cxnSp>
        <p:nvCxnSpPr>
          <p:cNvPr id="8" name="Соединитель: уступ 7">
            <a:extLst>
              <a:ext uri="{FF2B5EF4-FFF2-40B4-BE49-F238E27FC236}">
                <a16:creationId xmlns:a16="http://schemas.microsoft.com/office/drawing/2014/main" xmlns="" id="{95FCAD46-8789-47CC-B7C3-ABC06421B2D1}"/>
              </a:ext>
            </a:extLst>
          </p:cNvPr>
          <p:cNvCxnSpPr>
            <a:stCxn id="21" idx="1"/>
          </p:cNvCxnSpPr>
          <p:nvPr/>
        </p:nvCxnSpPr>
        <p:spPr>
          <a:xfrm rot="10800000" flipV="1">
            <a:off x="4196617" y="2788416"/>
            <a:ext cx="3298223" cy="166539"/>
          </a:xfrm>
          <a:prstGeom prst="bentConnector3">
            <a:avLst>
              <a:gd name="adj1" fmla="val 22860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: уступ 10">
            <a:extLst>
              <a:ext uri="{FF2B5EF4-FFF2-40B4-BE49-F238E27FC236}">
                <a16:creationId xmlns:a16="http://schemas.microsoft.com/office/drawing/2014/main" xmlns="" id="{3F1A419A-4547-4DFA-B35C-07C76B8F4061}"/>
              </a:ext>
            </a:extLst>
          </p:cNvPr>
          <p:cNvCxnSpPr>
            <a:cxnSpLocks/>
            <a:stCxn id="30" idx="1"/>
          </p:cNvCxnSpPr>
          <p:nvPr/>
        </p:nvCxnSpPr>
        <p:spPr>
          <a:xfrm rot="10800000">
            <a:off x="4196615" y="3474721"/>
            <a:ext cx="3314000" cy="496594"/>
          </a:xfrm>
          <a:prstGeom prst="bentConnector3">
            <a:avLst>
              <a:gd name="adj1" fmla="val 22118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xmlns="" id="{990678D9-1028-42C2-AF90-A8D4B5333DDE}"/>
              </a:ext>
            </a:extLst>
          </p:cNvPr>
          <p:cNvCxnSpPr>
            <a:stCxn id="17" idx="1"/>
          </p:cNvCxnSpPr>
          <p:nvPr/>
        </p:nvCxnSpPr>
        <p:spPr>
          <a:xfrm rot="10800000">
            <a:off x="4196617" y="4052236"/>
            <a:ext cx="3313999" cy="455646"/>
          </a:xfrm>
          <a:prstGeom prst="bentConnector3">
            <a:avLst>
              <a:gd name="adj1" fmla="val 22698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: уступ 17">
            <a:extLst>
              <a:ext uri="{FF2B5EF4-FFF2-40B4-BE49-F238E27FC236}">
                <a16:creationId xmlns:a16="http://schemas.microsoft.com/office/drawing/2014/main" xmlns="" id="{8E1CCB3B-BB49-455C-A34F-6D3F70FF40B7}"/>
              </a:ext>
            </a:extLst>
          </p:cNvPr>
          <p:cNvCxnSpPr>
            <a:stCxn id="6" idx="1"/>
          </p:cNvCxnSpPr>
          <p:nvPr/>
        </p:nvCxnSpPr>
        <p:spPr>
          <a:xfrm rot="10800000">
            <a:off x="4196616" y="4591252"/>
            <a:ext cx="3298224" cy="914861"/>
          </a:xfrm>
          <a:prstGeom prst="bentConnector3">
            <a:avLst>
              <a:gd name="adj1" fmla="val 22568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: уступ 21">
            <a:extLst>
              <a:ext uri="{FF2B5EF4-FFF2-40B4-BE49-F238E27FC236}">
                <a16:creationId xmlns:a16="http://schemas.microsoft.com/office/drawing/2014/main" xmlns="" id="{2CB42A11-D4B6-41DF-AFA4-9BCF8AA9608B}"/>
              </a:ext>
            </a:extLst>
          </p:cNvPr>
          <p:cNvCxnSpPr>
            <a:cxnSpLocks/>
            <a:stCxn id="24" idx="1"/>
          </p:cNvCxnSpPr>
          <p:nvPr/>
        </p:nvCxnSpPr>
        <p:spPr>
          <a:xfrm rot="10800000" flipV="1">
            <a:off x="4196620" y="1420854"/>
            <a:ext cx="3298221" cy="1245342"/>
          </a:xfrm>
          <a:prstGeom prst="bentConnector3">
            <a:avLst>
              <a:gd name="adj1" fmla="val 22568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4453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287" y="1085322"/>
            <a:ext cx="11829389" cy="5254551"/>
          </a:xfrm>
        </p:spPr>
        <p:txBody>
          <a:bodyPr>
            <a:noAutofit/>
          </a:bodyPr>
          <a:lstStyle/>
          <a:p>
            <a:pPr marL="342900" lvl="3" indent="-342900" algn="just">
              <a:lnSpc>
                <a:spcPct val="120000"/>
              </a:lnSpc>
              <a:spcBef>
                <a:spcPts val="600"/>
              </a:spcBef>
            </a:pPr>
            <a:r>
              <a:rPr lang="ru-RU" sz="2200" spc="-10" dirty="0">
                <a:solidFill>
                  <a:srgbClr val="003399"/>
                </a:solidFill>
                <a:latin typeface="Arial"/>
                <a:cs typeface="Arial"/>
              </a:rPr>
              <a:t>Отсутствие предмета «глобальные компетенции», меж- и </a:t>
            </a:r>
            <a:r>
              <a:rPr lang="ru-RU" sz="2200" spc="-10" dirty="0" err="1">
                <a:solidFill>
                  <a:srgbClr val="003399"/>
                </a:solidFill>
                <a:latin typeface="Arial"/>
                <a:cs typeface="Arial"/>
              </a:rPr>
              <a:t>метапредметное</a:t>
            </a:r>
            <a:r>
              <a:rPr lang="ru-RU" sz="2200" spc="-10" dirty="0">
                <a:solidFill>
                  <a:srgbClr val="003399"/>
                </a:solidFill>
                <a:latin typeface="Arial"/>
                <a:cs typeface="Arial"/>
              </a:rPr>
              <a:t> содержание требует включения отдельного модуля в программу ВД.</a:t>
            </a:r>
          </a:p>
          <a:p>
            <a:pPr marL="342900" lvl="3" indent="-342900" algn="just">
              <a:lnSpc>
                <a:spcPct val="120000"/>
              </a:lnSpc>
              <a:spcBef>
                <a:spcPts val="600"/>
              </a:spcBef>
            </a:pPr>
            <a:r>
              <a:rPr lang="ru-RU" sz="2200" spc="-10" dirty="0">
                <a:solidFill>
                  <a:srgbClr val="003399"/>
                </a:solidFill>
                <a:latin typeface="Arial"/>
                <a:cs typeface="Arial"/>
              </a:rPr>
              <a:t>В ходе уроков по географии, обществознанию, истории, биологии, иностранному языку должны быть использованы  задания (платформы), позволяющие формировать глобальные компетенции – </a:t>
            </a:r>
            <a:r>
              <a:rPr lang="ru-RU" sz="2200" i="1" spc="-10" dirty="0">
                <a:solidFill>
                  <a:srgbClr val="003399"/>
                </a:solidFill>
                <a:latin typeface="Arial"/>
                <a:cs typeface="Arial"/>
              </a:rPr>
              <a:t>РЭШ, </a:t>
            </a:r>
            <a:r>
              <a:rPr lang="ru-RU" sz="2200" i="1" spc="-10" dirty="0" err="1">
                <a:solidFill>
                  <a:srgbClr val="003399"/>
                </a:solidFill>
                <a:latin typeface="Arial"/>
                <a:cs typeface="Arial"/>
              </a:rPr>
              <a:t>медиатека</a:t>
            </a:r>
            <a:r>
              <a:rPr lang="ru-RU" sz="2200" i="1" spc="-10" dirty="0">
                <a:solidFill>
                  <a:srgbClr val="003399"/>
                </a:solidFill>
                <a:latin typeface="Arial"/>
                <a:cs typeface="Arial"/>
              </a:rPr>
              <a:t> Просвещения и др.</a:t>
            </a:r>
          </a:p>
          <a:p>
            <a:pPr marL="342900" lvl="3" indent="-342900" algn="just">
              <a:lnSpc>
                <a:spcPct val="120000"/>
              </a:lnSpc>
              <a:spcBef>
                <a:spcPts val="600"/>
              </a:spcBef>
            </a:pPr>
            <a:r>
              <a:rPr lang="ru-RU" sz="2200" spc="-10" dirty="0">
                <a:solidFill>
                  <a:srgbClr val="003399"/>
                </a:solidFill>
                <a:latin typeface="Arial"/>
                <a:cs typeface="Arial"/>
              </a:rPr>
              <a:t>Обеспечить преемственность и </a:t>
            </a:r>
            <a:r>
              <a:rPr lang="ru-RU" sz="2200" spc="-10" dirty="0" err="1">
                <a:solidFill>
                  <a:srgbClr val="003399"/>
                </a:solidFill>
                <a:latin typeface="Arial"/>
                <a:cs typeface="Arial"/>
              </a:rPr>
              <a:t>интегративность</a:t>
            </a:r>
            <a:r>
              <a:rPr lang="ru-RU" sz="2200" spc="-10" dirty="0">
                <a:solidFill>
                  <a:srgbClr val="003399"/>
                </a:solidFill>
                <a:latin typeface="Arial"/>
                <a:cs typeface="Arial"/>
              </a:rPr>
              <a:t> знаний и умений на уровне содержания ряда школьных предметов, в </a:t>
            </a:r>
            <a:r>
              <a:rPr lang="ru-RU" sz="2200" spc="-10" dirty="0" err="1">
                <a:solidFill>
                  <a:srgbClr val="003399"/>
                </a:solidFill>
                <a:latin typeface="Arial"/>
                <a:cs typeface="Arial"/>
              </a:rPr>
              <a:t>т.ч</a:t>
            </a:r>
            <a:r>
              <a:rPr lang="ru-RU" sz="2200" spc="-10" dirty="0">
                <a:solidFill>
                  <a:srgbClr val="003399"/>
                </a:solidFill>
                <a:latin typeface="Arial"/>
                <a:cs typeface="Arial"/>
              </a:rPr>
              <a:t>. посредством командной работы учителей, взаимодействия всех участников образовательного процесса (провести совместные заседания УМО, использовать задания, учитывающие </a:t>
            </a:r>
            <a:r>
              <a:rPr lang="ru-RU" sz="2200" spc="-10" dirty="0">
                <a:solidFill>
                  <a:srgbClr val="E3695C"/>
                </a:solidFill>
                <a:latin typeface="Arial"/>
                <a:cs typeface="Arial"/>
              </a:rPr>
              <a:t>отечественный опыт и особенности российского социума, </a:t>
            </a:r>
            <a:r>
              <a:rPr lang="ru-RU" sz="2200" spc="-10" dirty="0">
                <a:solidFill>
                  <a:srgbClr val="003399"/>
                </a:solidFill>
                <a:latin typeface="Arial"/>
                <a:cs typeface="Arial"/>
              </a:rPr>
              <a:t>проводить воспитательные мероприятия с ориентацией на  формирование глобальных компетенций, достижение личностных образовательных результатов).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7461" y="261640"/>
            <a:ext cx="7858241" cy="5355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3200" b="1" cap="all" dirty="0">
                <a:solidFill>
                  <a:srgbClr val="003399"/>
                </a:solidFill>
                <a:ea typeface="+mj-ea"/>
                <a:cs typeface="Times New Roman" panose="02020603050405020304" pitchFamily="18" charset="0"/>
              </a:rPr>
              <a:t>В  ОУ  должны быть созданы условия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17461" y="797171"/>
            <a:ext cx="10515600" cy="576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35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7D58494-742A-4CD2-B6E3-62B4ED4D9372}"/>
              </a:ext>
            </a:extLst>
          </p:cNvPr>
          <p:cNvSpPr/>
          <p:nvPr/>
        </p:nvSpPr>
        <p:spPr>
          <a:xfrm>
            <a:off x="577064" y="169605"/>
            <a:ext cx="68337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3399"/>
                </a:solidFill>
                <a:latin typeface="Helvetica"/>
                <a:ea typeface="+mj-ea"/>
                <a:cs typeface="Times New Roman" panose="02020603050405020304" pitchFamily="18" charset="0"/>
              </a:rPr>
              <a:t>Профориентационный минимум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AC10741-C2AF-4D16-900E-FB0A1CA6A0B2}"/>
              </a:ext>
            </a:extLst>
          </p:cNvPr>
          <p:cNvSpPr/>
          <p:nvPr/>
        </p:nvSpPr>
        <p:spPr>
          <a:xfrm>
            <a:off x="299585" y="967675"/>
            <a:ext cx="113866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 1 сентября 2023 года </a:t>
            </a:r>
            <a:r>
              <a:rPr lang="ru-RU" sz="2400" dirty="0"/>
              <a:t>ЕДИНАЯ МОДЕЛЬ ПРОФОРИЕНТАЦИИ - ПРОФОРИЕНТАЦИОННЫЙ МИНИМУМ (ПРОФМИНИМУМ) внедряется во всех школах* Российской Федерации для обучающихся </a:t>
            </a:r>
            <a:r>
              <a:rPr lang="ru-RU" sz="2400" b="1" dirty="0"/>
              <a:t>6-11 классов</a:t>
            </a:r>
            <a:r>
              <a:rPr lang="ru-RU" sz="2400" dirty="0"/>
              <a:t>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9A2731B-F23B-43F6-9DDB-5C6F4577765A}"/>
              </a:ext>
            </a:extLst>
          </p:cNvPr>
          <p:cNvSpPr/>
          <p:nvPr/>
        </p:nvSpPr>
        <p:spPr>
          <a:xfrm>
            <a:off x="357335" y="2317821"/>
            <a:ext cx="109246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* Решение о реализации </a:t>
            </a:r>
            <a:r>
              <a:rPr lang="ru-RU" sz="1400" dirty="0" err="1"/>
              <a:t>профминимума</a:t>
            </a:r>
            <a:r>
              <a:rPr lang="ru-RU" sz="1400" dirty="0"/>
              <a:t> в организации, осуществляющей образовательную деятельность по адаптированным основным общеобразовательным программам, принимается самой организацией по согласованию с органом исполнительной власти субъекта Российской Федерации, осуществляющим государственное управление в сфере образования.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C85E3BF7-E922-4173-9E84-B7E5D0809538}"/>
              </a:ext>
            </a:extLst>
          </p:cNvPr>
          <p:cNvSpPr/>
          <p:nvPr/>
        </p:nvSpPr>
        <p:spPr>
          <a:xfrm>
            <a:off x="426718" y="3673581"/>
            <a:ext cx="64393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Профминимум</a:t>
            </a:r>
            <a:r>
              <a:rPr lang="ru-RU" sz="2400" b="1" dirty="0"/>
              <a:t> – </a:t>
            </a:r>
          </a:p>
          <a:p>
            <a:r>
              <a:rPr lang="ru-RU" sz="2400" dirty="0"/>
              <a:t>это единый универсальный набор профориентационных практик и инструментов для проведения мероприятий по профессиональной ориентации обучающихся.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54EF09-9B2B-4F36-8B21-34EFF2113900}"/>
              </a:ext>
            </a:extLst>
          </p:cNvPr>
          <p:cNvSpPr/>
          <p:nvPr/>
        </p:nvSpPr>
        <p:spPr>
          <a:xfrm>
            <a:off x="7652083" y="5501331"/>
            <a:ext cx="37666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hlinkClick r:id="rId3"/>
              </a:rPr>
              <a:t>Письмо от 1.06.2023 №АБ-2324/05</a:t>
            </a:r>
          </a:p>
          <a:p>
            <a:r>
              <a:rPr lang="ru-RU" sz="1400" dirty="0">
                <a:hlinkClick r:id="rId3"/>
              </a:rPr>
              <a:t> «О внедрении Единой модели профессиональной ориентации»</a:t>
            </a:r>
            <a:endParaRPr lang="ru-RU" sz="1400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E74011C-B3F6-449C-A322-08ADFEF0CB1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19874" y="5337464"/>
            <a:ext cx="1066398" cy="1066398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3ECC826F-B9D0-45AD-9CD0-532ADF8CFE13}"/>
              </a:ext>
            </a:extLst>
          </p:cNvPr>
          <p:cNvSpPr/>
          <p:nvPr/>
        </p:nvSpPr>
        <p:spPr>
          <a:xfrm>
            <a:off x="7652083" y="4021969"/>
            <a:ext cx="32533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hlinkClick r:id="rId5"/>
              </a:rPr>
              <a:t>Методические рекомендации</a:t>
            </a:r>
          </a:p>
          <a:p>
            <a:r>
              <a:rPr lang="ru-RU" sz="1400" dirty="0">
                <a:hlinkClick r:id="rId5"/>
              </a:rPr>
              <a:t>по реализации по реализации </a:t>
            </a:r>
            <a:r>
              <a:rPr lang="ru-RU" sz="1400" dirty="0" err="1">
                <a:hlinkClick r:id="rId5"/>
              </a:rPr>
              <a:t>профминимума</a:t>
            </a:r>
            <a:endParaRPr lang="ru-RU" sz="1400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55F6A0CE-09C3-4DE1-BCE0-D5A4938799C0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604934" y="3730769"/>
            <a:ext cx="1096277" cy="109627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B958DFD-5D03-4FA2-B734-0995394E2E10}"/>
              </a:ext>
            </a:extLst>
          </p:cNvPr>
          <p:cNvSpPr txBox="1"/>
          <p:nvPr/>
        </p:nvSpPr>
        <p:spPr>
          <a:xfrm>
            <a:off x="7440014" y="6444618"/>
            <a:ext cx="45432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Обновленные методические рекомендации будут направлены к августу 2023 г.</a:t>
            </a:r>
          </a:p>
        </p:txBody>
      </p:sp>
    </p:spTree>
    <p:extLst>
      <p:ext uri="{BB962C8B-B14F-4D97-AF65-F5344CB8AC3E}">
        <p14:creationId xmlns:p14="http://schemas.microsoft.com/office/powerpoint/2010/main" xmlns="" val="29408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Прямоугольник: скругленные углы 180">
            <a:extLst>
              <a:ext uri="{FF2B5EF4-FFF2-40B4-BE49-F238E27FC236}">
                <a16:creationId xmlns:a16="http://schemas.microsoft.com/office/drawing/2014/main" xmlns="" id="{2E02F494-0335-42F8-A4BE-C07B2A0779CE}"/>
              </a:ext>
            </a:extLst>
          </p:cNvPr>
          <p:cNvSpPr/>
          <p:nvPr/>
        </p:nvSpPr>
        <p:spPr>
          <a:xfrm>
            <a:off x="290135" y="1028254"/>
            <a:ext cx="3721261" cy="3959973"/>
          </a:xfrm>
          <a:prstGeom prst="roundRect">
            <a:avLst>
              <a:gd name="adj" fmla="val 654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: скругленные углы 179">
            <a:extLst>
              <a:ext uri="{FF2B5EF4-FFF2-40B4-BE49-F238E27FC236}">
                <a16:creationId xmlns:a16="http://schemas.microsoft.com/office/drawing/2014/main" xmlns="" id="{FD3A0619-C035-4CE1-B648-AF01F98DC299}"/>
              </a:ext>
            </a:extLst>
          </p:cNvPr>
          <p:cNvSpPr/>
          <p:nvPr/>
        </p:nvSpPr>
        <p:spPr>
          <a:xfrm>
            <a:off x="4207155" y="1028254"/>
            <a:ext cx="3756080" cy="4928303"/>
          </a:xfrm>
          <a:prstGeom prst="roundRect">
            <a:avLst>
              <a:gd name="adj" fmla="val 6545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xmlns="" id="{1E7C36E8-6A6F-4BF9-A02C-59F5A4A1918B}"/>
              </a:ext>
            </a:extLst>
          </p:cNvPr>
          <p:cNvSpPr/>
          <p:nvPr/>
        </p:nvSpPr>
        <p:spPr>
          <a:xfrm>
            <a:off x="8171260" y="1038478"/>
            <a:ext cx="3756080" cy="5644659"/>
          </a:xfrm>
          <a:prstGeom prst="roundRect">
            <a:avLst>
              <a:gd name="adj" fmla="val 6545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82434" y="174862"/>
            <a:ext cx="9693136" cy="618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3200" b="1" dirty="0">
                <a:solidFill>
                  <a:srgbClr val="003399"/>
                </a:solidFill>
                <a:cs typeface="Times New Roman" panose="02020603050405020304" pitchFamily="18" charset="0"/>
              </a:rPr>
              <a:t>СОДЕРЖАНИЕ ПРОФМИНИМУМА</a:t>
            </a:r>
            <a:endParaRPr lang="ru-RU" sz="2200" dirty="0">
              <a:solidFill>
                <a:prstClr val="black">
                  <a:lumMod val="50000"/>
                  <a:lumOff val="50000"/>
                </a:prst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34227" y="2488945"/>
            <a:ext cx="337130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Урочная деятельность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Внеурочная деятельность: курс занятий «Россия – мои горизонты»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Взаимодействие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с родителями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Практико-ориентированный модуль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Дополнительное образование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Профессиональное обучение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6" name="Скругленный прямоугольник 2">
            <a:extLst>
              <a:ext uri="{FF2B5EF4-FFF2-40B4-BE49-F238E27FC236}">
                <a16:creationId xmlns:a16="http://schemas.microsoft.com/office/drawing/2014/main" xmlns="" id="{609F8C9E-84DA-4BDA-99FE-1B47922A997D}"/>
              </a:ext>
            </a:extLst>
          </p:cNvPr>
          <p:cNvSpPr/>
          <p:nvPr/>
        </p:nvSpPr>
        <p:spPr>
          <a:xfrm>
            <a:off x="8873314" y="1598488"/>
            <a:ext cx="2507088" cy="78319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Times New Roman" panose="02020603050405020304" pitchFamily="18" charset="0"/>
              </a:rPr>
              <a:t>80 </a:t>
            </a:r>
            <a:r>
              <a:rPr lang="ru-RU" sz="1600" dirty="0">
                <a:solidFill>
                  <a:schemeClr val="bg1"/>
                </a:solidFill>
                <a:cs typeface="Times New Roman" panose="02020603050405020304" pitchFamily="18" charset="0"/>
              </a:rPr>
              <a:t>академических часов на класс в учебный год</a:t>
            </a:r>
            <a:endParaRPr lang="ru-RU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D3C06374-EA05-4BFA-AE14-7F04E702048F}"/>
              </a:ext>
            </a:extLst>
          </p:cNvPr>
          <p:cNvSpPr/>
          <p:nvPr/>
        </p:nvSpPr>
        <p:spPr>
          <a:xfrm>
            <a:off x="8688678" y="1162963"/>
            <a:ext cx="3016852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ПРОДВИНУТЫЙ УРОВЕНЬ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xmlns="" id="{4C969709-D79E-41F7-81A8-134F8B71DA4E}"/>
              </a:ext>
            </a:extLst>
          </p:cNvPr>
          <p:cNvSpPr txBox="1"/>
          <p:nvPr/>
        </p:nvSpPr>
        <p:spPr>
          <a:xfrm>
            <a:off x="353665" y="2488945"/>
            <a:ext cx="33576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Урочная деятельность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Внеурочная деятельность: курс занятий «Россия – мои горизонты»</a:t>
            </a:r>
            <a:endParaRPr lang="ru-RU" dirty="0">
              <a:solidFill>
                <a:srgbClr val="002060"/>
              </a:solidFill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Взаимодействие </a:t>
            </a:r>
            <a:br>
              <a:rPr lang="ru-RU" dirty="0">
                <a:solidFill>
                  <a:srgbClr val="4472C4">
                    <a:lumMod val="50000"/>
                  </a:srgbClr>
                </a:solidFill>
              </a:rPr>
            </a:b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с родителями</a:t>
            </a:r>
          </a:p>
        </p:txBody>
      </p:sp>
      <p:sp>
        <p:nvSpPr>
          <p:cNvPr id="169" name="Скругленный прямоугольник 2">
            <a:extLst>
              <a:ext uri="{FF2B5EF4-FFF2-40B4-BE49-F238E27FC236}">
                <a16:creationId xmlns:a16="http://schemas.microsoft.com/office/drawing/2014/main" xmlns="" id="{9D56BE51-ACEA-41FC-A69B-DB2F92433A46}"/>
              </a:ext>
            </a:extLst>
          </p:cNvPr>
          <p:cNvSpPr/>
          <p:nvPr/>
        </p:nvSpPr>
        <p:spPr>
          <a:xfrm>
            <a:off x="811598" y="1584069"/>
            <a:ext cx="2507088" cy="78319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3399"/>
                </a:solidFill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3399"/>
                </a:solidFill>
                <a:cs typeface="Times New Roman" panose="02020603050405020304" pitchFamily="18" charset="0"/>
              </a:rPr>
              <a:t>40</a:t>
            </a:r>
            <a:r>
              <a:rPr lang="ru-RU" dirty="0">
                <a:solidFill>
                  <a:srgbClr val="003399"/>
                </a:solidFill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3399"/>
                </a:solidFill>
                <a:cs typeface="Times New Roman" panose="02020603050405020304" pitchFamily="18" charset="0"/>
              </a:rPr>
              <a:t>академических часов на класс в учебный год</a:t>
            </a:r>
            <a:endParaRPr lang="ru-RU" sz="2400" dirty="0">
              <a:solidFill>
                <a:srgbClr val="003399"/>
              </a:solidFill>
              <a:cs typeface="Times New Roman" panose="02020603050405020304" pitchFamily="18" charset="0"/>
            </a:endParaRPr>
          </a:p>
        </p:txBody>
      </p:sp>
      <p:sp>
        <p:nvSpPr>
          <p:cNvPr id="174" name="Прямоугольник 173">
            <a:extLst>
              <a:ext uri="{FF2B5EF4-FFF2-40B4-BE49-F238E27FC236}">
                <a16:creationId xmlns:a16="http://schemas.microsoft.com/office/drawing/2014/main" xmlns="" id="{5133DEC0-B087-4E0F-A121-AEED1F3AB948}"/>
              </a:ext>
            </a:extLst>
          </p:cNvPr>
          <p:cNvSpPr/>
          <p:nvPr/>
        </p:nvSpPr>
        <p:spPr>
          <a:xfrm>
            <a:off x="877862" y="1126287"/>
            <a:ext cx="2374560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rgbClr val="003399"/>
                </a:solidFill>
                <a:cs typeface="Times New Roman" panose="02020603050405020304" pitchFamily="18" charset="0"/>
              </a:rPr>
              <a:t>БАЗОВЫЙ УРОВЕНЬ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xmlns="" id="{3297D80D-0900-47AF-9D81-0AFC8EF27A92}"/>
              </a:ext>
            </a:extLst>
          </p:cNvPr>
          <p:cNvSpPr txBox="1"/>
          <p:nvPr/>
        </p:nvSpPr>
        <p:spPr>
          <a:xfrm>
            <a:off x="4362423" y="2488945"/>
            <a:ext cx="344554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Урочная деятельность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Внеурочная деятельность: курс занятий «Россия – мои горизонты»</a:t>
            </a:r>
            <a:endParaRPr lang="ru-RU" dirty="0">
              <a:solidFill>
                <a:srgbClr val="002060"/>
              </a:solidFill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Взаимодействие </a:t>
            </a:r>
            <a:br>
              <a:rPr lang="ru-RU" dirty="0">
                <a:solidFill>
                  <a:srgbClr val="4472C4">
                    <a:lumMod val="50000"/>
                  </a:srgbClr>
                </a:solidFill>
              </a:rPr>
            </a:b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с родителями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Практико-ориентированный модуль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Дополнительное образование</a:t>
            </a:r>
          </a:p>
        </p:txBody>
      </p:sp>
      <p:sp>
        <p:nvSpPr>
          <p:cNvPr id="176" name="Скругленный прямоугольник 2">
            <a:extLst>
              <a:ext uri="{FF2B5EF4-FFF2-40B4-BE49-F238E27FC236}">
                <a16:creationId xmlns:a16="http://schemas.microsoft.com/office/drawing/2014/main" xmlns="" id="{B74DFFB3-A674-4A80-9446-18DF825E7879}"/>
              </a:ext>
            </a:extLst>
          </p:cNvPr>
          <p:cNvSpPr/>
          <p:nvPr/>
        </p:nvSpPr>
        <p:spPr>
          <a:xfrm>
            <a:off x="4695789" y="1584069"/>
            <a:ext cx="2507088" cy="78319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3399"/>
                </a:solidFill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3399"/>
                </a:solidFill>
                <a:cs typeface="Times New Roman" panose="02020603050405020304" pitchFamily="18" charset="0"/>
              </a:rPr>
              <a:t>60 </a:t>
            </a:r>
            <a:r>
              <a:rPr lang="ru-RU" sz="1600" dirty="0">
                <a:solidFill>
                  <a:srgbClr val="003399"/>
                </a:solidFill>
                <a:cs typeface="Times New Roman" panose="02020603050405020304" pitchFamily="18" charset="0"/>
              </a:rPr>
              <a:t>академических часов на класс в учебный год</a:t>
            </a:r>
            <a:endParaRPr lang="ru-RU" sz="2400" dirty="0">
              <a:solidFill>
                <a:srgbClr val="003399"/>
              </a:solidFill>
              <a:cs typeface="Times New Roman" panose="02020603050405020304" pitchFamily="18" charset="0"/>
            </a:endParaRPr>
          </a:p>
        </p:txBody>
      </p:sp>
      <p:sp>
        <p:nvSpPr>
          <p:cNvPr id="177" name="Прямоугольник 176">
            <a:extLst>
              <a:ext uri="{FF2B5EF4-FFF2-40B4-BE49-F238E27FC236}">
                <a16:creationId xmlns:a16="http://schemas.microsoft.com/office/drawing/2014/main" xmlns="" id="{73FBC5DD-016B-4184-9C4D-FA65AFC65EDE}"/>
              </a:ext>
            </a:extLst>
          </p:cNvPr>
          <p:cNvSpPr/>
          <p:nvPr/>
        </p:nvSpPr>
        <p:spPr>
          <a:xfrm>
            <a:off x="4817445" y="1111108"/>
            <a:ext cx="2557110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rgbClr val="003399"/>
                </a:solidFill>
                <a:cs typeface="Times New Roman" panose="02020603050405020304" pitchFamily="18" charset="0"/>
              </a:rPr>
              <a:t>ОСНОВНОЙ УРОВЕНЬ</a:t>
            </a: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xmlns="" id="{B81EAB1E-F291-4DCB-887F-69E910AC4FB5}"/>
              </a:ext>
            </a:extLst>
          </p:cNvPr>
          <p:cNvGrpSpPr/>
          <p:nvPr/>
        </p:nvGrpSpPr>
        <p:grpSpPr>
          <a:xfrm>
            <a:off x="3193480" y="2470933"/>
            <a:ext cx="517801" cy="441919"/>
            <a:chOff x="569853" y="5524901"/>
            <a:chExt cx="517801" cy="441919"/>
          </a:xfrm>
        </p:grpSpPr>
        <p:sp>
          <p:nvSpPr>
            <p:cNvPr id="24" name="Овал 23">
              <a:extLst>
                <a:ext uri="{FF2B5EF4-FFF2-40B4-BE49-F238E27FC236}">
                  <a16:creationId xmlns:a16="http://schemas.microsoft.com/office/drawing/2014/main" xmlns="" id="{7244D10E-642E-4AFB-879A-B7DCDE9C5888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8904B551-23D2-43E2-9786-74CFD683F611}"/>
                </a:ext>
              </a:extLst>
            </p:cNvPr>
            <p:cNvSpPr txBox="1"/>
            <p:nvPr/>
          </p:nvSpPr>
          <p:spPr>
            <a:xfrm flipH="1">
              <a:off x="569853" y="5576583"/>
              <a:ext cx="517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4 ч.</a:t>
              </a:r>
            </a:p>
          </p:txBody>
        </p:sp>
      </p:grpSp>
      <p:grpSp>
        <p:nvGrpSpPr>
          <p:cNvPr id="182" name="Группа 181">
            <a:extLst>
              <a:ext uri="{FF2B5EF4-FFF2-40B4-BE49-F238E27FC236}">
                <a16:creationId xmlns:a16="http://schemas.microsoft.com/office/drawing/2014/main" xmlns="" id="{36C11EF3-70E0-4B41-8DD9-64836CF99D40}"/>
              </a:ext>
            </a:extLst>
          </p:cNvPr>
          <p:cNvGrpSpPr/>
          <p:nvPr/>
        </p:nvGrpSpPr>
        <p:grpSpPr>
          <a:xfrm>
            <a:off x="3190505" y="3429000"/>
            <a:ext cx="581332" cy="441919"/>
            <a:chOff x="566879" y="5524901"/>
            <a:chExt cx="581332" cy="441919"/>
          </a:xfrm>
        </p:grpSpPr>
        <p:sp>
          <p:nvSpPr>
            <p:cNvPr id="183" name="Овал 182">
              <a:extLst>
                <a:ext uri="{FF2B5EF4-FFF2-40B4-BE49-F238E27FC236}">
                  <a16:creationId xmlns:a16="http://schemas.microsoft.com/office/drawing/2014/main" xmlns="" id="{449E06D8-285F-4D7A-90F6-84F0EF584191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xmlns="" id="{843CD3EA-7D43-4F4C-8A68-967348ADEDD3}"/>
                </a:ext>
              </a:extLst>
            </p:cNvPr>
            <p:cNvSpPr txBox="1"/>
            <p:nvPr/>
          </p:nvSpPr>
          <p:spPr>
            <a:xfrm flipH="1">
              <a:off x="566879" y="5591971"/>
              <a:ext cx="5813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34 ч.</a:t>
              </a:r>
            </a:p>
          </p:txBody>
        </p:sp>
      </p:grpSp>
      <p:grpSp>
        <p:nvGrpSpPr>
          <p:cNvPr id="185" name="Группа 184">
            <a:extLst>
              <a:ext uri="{FF2B5EF4-FFF2-40B4-BE49-F238E27FC236}">
                <a16:creationId xmlns:a16="http://schemas.microsoft.com/office/drawing/2014/main" xmlns="" id="{FA68B061-D19A-4221-9A04-B75CEEF5BFC1}"/>
              </a:ext>
            </a:extLst>
          </p:cNvPr>
          <p:cNvGrpSpPr/>
          <p:nvPr/>
        </p:nvGrpSpPr>
        <p:grpSpPr>
          <a:xfrm>
            <a:off x="3192122" y="4032744"/>
            <a:ext cx="517801" cy="441919"/>
            <a:chOff x="569853" y="5524901"/>
            <a:chExt cx="517801" cy="441919"/>
          </a:xfrm>
        </p:grpSpPr>
        <p:sp>
          <p:nvSpPr>
            <p:cNvPr id="186" name="Овал 185">
              <a:extLst>
                <a:ext uri="{FF2B5EF4-FFF2-40B4-BE49-F238E27FC236}">
                  <a16:creationId xmlns:a16="http://schemas.microsoft.com/office/drawing/2014/main" xmlns="" id="{23A02073-F3B9-48EE-BCE6-C2D6BF580CED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xmlns="" id="{43F20E9A-35CE-44DD-811F-79E7C4DCF5B2}"/>
                </a:ext>
              </a:extLst>
            </p:cNvPr>
            <p:cNvSpPr txBox="1"/>
            <p:nvPr/>
          </p:nvSpPr>
          <p:spPr>
            <a:xfrm flipH="1">
              <a:off x="569853" y="5576583"/>
              <a:ext cx="517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2 ч.</a:t>
              </a:r>
            </a:p>
          </p:txBody>
        </p:sp>
      </p:grpSp>
      <p:grpSp>
        <p:nvGrpSpPr>
          <p:cNvPr id="188" name="Группа 187">
            <a:extLst>
              <a:ext uri="{FF2B5EF4-FFF2-40B4-BE49-F238E27FC236}">
                <a16:creationId xmlns:a16="http://schemas.microsoft.com/office/drawing/2014/main" xmlns="" id="{6A787A7B-855E-4AFA-B27C-9DBB6F1481C4}"/>
              </a:ext>
            </a:extLst>
          </p:cNvPr>
          <p:cNvGrpSpPr/>
          <p:nvPr/>
        </p:nvGrpSpPr>
        <p:grpSpPr>
          <a:xfrm>
            <a:off x="7276343" y="2494045"/>
            <a:ext cx="517801" cy="441919"/>
            <a:chOff x="569853" y="5524901"/>
            <a:chExt cx="517801" cy="441919"/>
          </a:xfrm>
        </p:grpSpPr>
        <p:sp>
          <p:nvSpPr>
            <p:cNvPr id="189" name="Овал 188">
              <a:extLst>
                <a:ext uri="{FF2B5EF4-FFF2-40B4-BE49-F238E27FC236}">
                  <a16:creationId xmlns:a16="http://schemas.microsoft.com/office/drawing/2014/main" xmlns="" id="{39409B5A-924B-4A2F-94EB-D74459C30B41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xmlns="" id="{BF00FC1A-D9D4-4264-AF4B-AF8BD3A75CE1}"/>
                </a:ext>
              </a:extLst>
            </p:cNvPr>
            <p:cNvSpPr txBox="1"/>
            <p:nvPr/>
          </p:nvSpPr>
          <p:spPr>
            <a:xfrm flipH="1">
              <a:off x="569853" y="5576583"/>
              <a:ext cx="517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9 ч.</a:t>
              </a:r>
            </a:p>
          </p:txBody>
        </p:sp>
      </p:grpSp>
      <p:grpSp>
        <p:nvGrpSpPr>
          <p:cNvPr id="191" name="Группа 190">
            <a:extLst>
              <a:ext uri="{FF2B5EF4-FFF2-40B4-BE49-F238E27FC236}">
                <a16:creationId xmlns:a16="http://schemas.microsoft.com/office/drawing/2014/main" xmlns="" id="{CF1D49EE-1CBC-4FC3-BEFA-A6E09DD85F36}"/>
              </a:ext>
            </a:extLst>
          </p:cNvPr>
          <p:cNvGrpSpPr/>
          <p:nvPr/>
        </p:nvGrpSpPr>
        <p:grpSpPr>
          <a:xfrm>
            <a:off x="7273368" y="3452112"/>
            <a:ext cx="581332" cy="441919"/>
            <a:chOff x="566879" y="5524901"/>
            <a:chExt cx="581332" cy="441919"/>
          </a:xfrm>
        </p:grpSpPr>
        <p:sp>
          <p:nvSpPr>
            <p:cNvPr id="192" name="Овал 191">
              <a:extLst>
                <a:ext uri="{FF2B5EF4-FFF2-40B4-BE49-F238E27FC236}">
                  <a16:creationId xmlns:a16="http://schemas.microsoft.com/office/drawing/2014/main" xmlns="" id="{C90A3741-0856-426F-9E36-ED325E7EABE7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xmlns="" id="{FC3F0C82-54D3-4326-B180-A48A77CAFF6F}"/>
                </a:ext>
              </a:extLst>
            </p:cNvPr>
            <p:cNvSpPr txBox="1"/>
            <p:nvPr/>
          </p:nvSpPr>
          <p:spPr>
            <a:xfrm flipH="1">
              <a:off x="566879" y="5591971"/>
              <a:ext cx="5813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34 ч.</a:t>
              </a:r>
            </a:p>
          </p:txBody>
        </p:sp>
      </p:grpSp>
      <p:grpSp>
        <p:nvGrpSpPr>
          <p:cNvPr id="194" name="Группа 193">
            <a:extLst>
              <a:ext uri="{FF2B5EF4-FFF2-40B4-BE49-F238E27FC236}">
                <a16:creationId xmlns:a16="http://schemas.microsoft.com/office/drawing/2014/main" xmlns="" id="{5FB557B6-D33F-4235-B14F-E865BF802917}"/>
              </a:ext>
            </a:extLst>
          </p:cNvPr>
          <p:cNvGrpSpPr/>
          <p:nvPr/>
        </p:nvGrpSpPr>
        <p:grpSpPr>
          <a:xfrm>
            <a:off x="7274985" y="4055856"/>
            <a:ext cx="517801" cy="441919"/>
            <a:chOff x="569853" y="5524901"/>
            <a:chExt cx="517801" cy="441919"/>
          </a:xfrm>
        </p:grpSpPr>
        <p:sp>
          <p:nvSpPr>
            <p:cNvPr id="195" name="Овал 194">
              <a:extLst>
                <a:ext uri="{FF2B5EF4-FFF2-40B4-BE49-F238E27FC236}">
                  <a16:creationId xmlns:a16="http://schemas.microsoft.com/office/drawing/2014/main" xmlns="" id="{4B82A626-80B9-4F82-87EF-71A8739C104B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xmlns="" id="{46C4E7A9-2D5D-4D9F-AA02-5BD28D8C8384}"/>
                </a:ext>
              </a:extLst>
            </p:cNvPr>
            <p:cNvSpPr txBox="1"/>
            <p:nvPr/>
          </p:nvSpPr>
          <p:spPr>
            <a:xfrm flipH="1">
              <a:off x="569853" y="5576583"/>
              <a:ext cx="517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2 ч.</a:t>
              </a:r>
            </a:p>
          </p:txBody>
        </p:sp>
      </p:grpSp>
      <p:grpSp>
        <p:nvGrpSpPr>
          <p:cNvPr id="197" name="Группа 196">
            <a:extLst>
              <a:ext uri="{FF2B5EF4-FFF2-40B4-BE49-F238E27FC236}">
                <a16:creationId xmlns:a16="http://schemas.microsoft.com/office/drawing/2014/main" xmlns="" id="{A06A0B08-FA17-485A-85FC-95AD6725CC3F}"/>
              </a:ext>
            </a:extLst>
          </p:cNvPr>
          <p:cNvGrpSpPr/>
          <p:nvPr/>
        </p:nvGrpSpPr>
        <p:grpSpPr>
          <a:xfrm>
            <a:off x="7285949" y="4910894"/>
            <a:ext cx="581332" cy="441919"/>
            <a:chOff x="566879" y="5524901"/>
            <a:chExt cx="581332" cy="441919"/>
          </a:xfrm>
        </p:grpSpPr>
        <p:sp>
          <p:nvSpPr>
            <p:cNvPr id="198" name="Овал 197">
              <a:extLst>
                <a:ext uri="{FF2B5EF4-FFF2-40B4-BE49-F238E27FC236}">
                  <a16:creationId xmlns:a16="http://schemas.microsoft.com/office/drawing/2014/main" xmlns="" id="{50D25801-57A5-46AE-AF14-AC237618FC04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xmlns="" id="{98B89D1D-EC63-4F3A-BC33-0D15A2C3A88C}"/>
                </a:ext>
              </a:extLst>
            </p:cNvPr>
            <p:cNvSpPr txBox="1"/>
            <p:nvPr/>
          </p:nvSpPr>
          <p:spPr>
            <a:xfrm flipH="1">
              <a:off x="566879" y="5591971"/>
              <a:ext cx="5813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12 ч.</a:t>
              </a:r>
            </a:p>
          </p:txBody>
        </p:sp>
      </p:grpSp>
      <p:grpSp>
        <p:nvGrpSpPr>
          <p:cNvPr id="200" name="Группа 199">
            <a:extLst>
              <a:ext uri="{FF2B5EF4-FFF2-40B4-BE49-F238E27FC236}">
                <a16:creationId xmlns:a16="http://schemas.microsoft.com/office/drawing/2014/main" xmlns="" id="{03D4E220-FF2B-4448-A54E-3CFBB8133A64}"/>
              </a:ext>
            </a:extLst>
          </p:cNvPr>
          <p:cNvGrpSpPr/>
          <p:nvPr/>
        </p:nvGrpSpPr>
        <p:grpSpPr>
          <a:xfrm>
            <a:off x="7287566" y="5514638"/>
            <a:ext cx="517801" cy="441919"/>
            <a:chOff x="569853" y="5524901"/>
            <a:chExt cx="517801" cy="441919"/>
          </a:xfrm>
        </p:grpSpPr>
        <p:sp>
          <p:nvSpPr>
            <p:cNvPr id="201" name="Овал 200">
              <a:extLst>
                <a:ext uri="{FF2B5EF4-FFF2-40B4-BE49-F238E27FC236}">
                  <a16:creationId xmlns:a16="http://schemas.microsoft.com/office/drawing/2014/main" xmlns="" id="{45634137-7042-4915-8772-5AAAEB73C433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xmlns="" id="{1A8F1F4F-F090-4D0C-813C-CBFDABBB2685}"/>
                </a:ext>
              </a:extLst>
            </p:cNvPr>
            <p:cNvSpPr txBox="1"/>
            <p:nvPr/>
          </p:nvSpPr>
          <p:spPr>
            <a:xfrm flipH="1">
              <a:off x="569853" y="5576583"/>
              <a:ext cx="517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3 ч.</a:t>
              </a:r>
            </a:p>
          </p:txBody>
        </p:sp>
      </p:grpSp>
      <p:grpSp>
        <p:nvGrpSpPr>
          <p:cNvPr id="203" name="Группа 202">
            <a:extLst>
              <a:ext uri="{FF2B5EF4-FFF2-40B4-BE49-F238E27FC236}">
                <a16:creationId xmlns:a16="http://schemas.microsoft.com/office/drawing/2014/main" xmlns="" id="{BC24519F-7630-42A9-A172-E5D29DF2CC18}"/>
              </a:ext>
            </a:extLst>
          </p:cNvPr>
          <p:cNvGrpSpPr/>
          <p:nvPr/>
        </p:nvGrpSpPr>
        <p:grpSpPr>
          <a:xfrm>
            <a:off x="11334370" y="2504308"/>
            <a:ext cx="742320" cy="441919"/>
            <a:chOff x="557598" y="5524901"/>
            <a:chExt cx="742320" cy="441919"/>
          </a:xfrm>
        </p:grpSpPr>
        <p:sp>
          <p:nvSpPr>
            <p:cNvPr id="204" name="Овал 203">
              <a:extLst>
                <a:ext uri="{FF2B5EF4-FFF2-40B4-BE49-F238E27FC236}">
                  <a16:creationId xmlns:a16="http://schemas.microsoft.com/office/drawing/2014/main" xmlns="" id="{CCFD02E6-AB4A-4D29-9C0F-82E58B037132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xmlns="" id="{EDF756D4-C097-4CC5-90C0-B49275B0BB5E}"/>
                </a:ext>
              </a:extLst>
            </p:cNvPr>
            <p:cNvSpPr txBox="1"/>
            <p:nvPr/>
          </p:nvSpPr>
          <p:spPr>
            <a:xfrm flipH="1">
              <a:off x="557598" y="5574686"/>
              <a:ext cx="742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11 ч.</a:t>
              </a:r>
            </a:p>
          </p:txBody>
        </p:sp>
      </p:grpSp>
      <p:grpSp>
        <p:nvGrpSpPr>
          <p:cNvPr id="206" name="Группа 205">
            <a:extLst>
              <a:ext uri="{FF2B5EF4-FFF2-40B4-BE49-F238E27FC236}">
                <a16:creationId xmlns:a16="http://schemas.microsoft.com/office/drawing/2014/main" xmlns="" id="{57F9146C-DC65-41E5-96B4-4EF7072815A4}"/>
              </a:ext>
            </a:extLst>
          </p:cNvPr>
          <p:cNvGrpSpPr/>
          <p:nvPr/>
        </p:nvGrpSpPr>
        <p:grpSpPr>
          <a:xfrm>
            <a:off x="11343650" y="3462375"/>
            <a:ext cx="581332" cy="441919"/>
            <a:chOff x="566879" y="5524901"/>
            <a:chExt cx="581332" cy="441919"/>
          </a:xfrm>
        </p:grpSpPr>
        <p:sp>
          <p:nvSpPr>
            <p:cNvPr id="207" name="Овал 206">
              <a:extLst>
                <a:ext uri="{FF2B5EF4-FFF2-40B4-BE49-F238E27FC236}">
                  <a16:creationId xmlns:a16="http://schemas.microsoft.com/office/drawing/2014/main" xmlns="" id="{ACA8888C-8E13-4150-8776-B2ED64E7119E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xmlns="" id="{5613BE2D-711B-4FDD-BE9F-503A73ACCA9A}"/>
                </a:ext>
              </a:extLst>
            </p:cNvPr>
            <p:cNvSpPr txBox="1"/>
            <p:nvPr/>
          </p:nvSpPr>
          <p:spPr>
            <a:xfrm flipH="1">
              <a:off x="566879" y="5591971"/>
              <a:ext cx="5813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34 ч.</a:t>
              </a:r>
            </a:p>
          </p:txBody>
        </p:sp>
      </p:grpSp>
      <p:grpSp>
        <p:nvGrpSpPr>
          <p:cNvPr id="209" name="Группа 208">
            <a:extLst>
              <a:ext uri="{FF2B5EF4-FFF2-40B4-BE49-F238E27FC236}">
                <a16:creationId xmlns:a16="http://schemas.microsoft.com/office/drawing/2014/main" xmlns="" id="{A74EA594-A2C1-4D29-98B2-79834E895124}"/>
              </a:ext>
            </a:extLst>
          </p:cNvPr>
          <p:cNvGrpSpPr/>
          <p:nvPr/>
        </p:nvGrpSpPr>
        <p:grpSpPr>
          <a:xfrm>
            <a:off x="11345267" y="4066119"/>
            <a:ext cx="517801" cy="441919"/>
            <a:chOff x="569853" y="5524901"/>
            <a:chExt cx="517801" cy="441919"/>
          </a:xfrm>
        </p:grpSpPr>
        <p:sp>
          <p:nvSpPr>
            <p:cNvPr id="210" name="Овал 209">
              <a:extLst>
                <a:ext uri="{FF2B5EF4-FFF2-40B4-BE49-F238E27FC236}">
                  <a16:creationId xmlns:a16="http://schemas.microsoft.com/office/drawing/2014/main" xmlns="" id="{BC9CAA35-2CD9-4F62-B24F-8B0BB4CC019F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xmlns="" id="{0012654A-C98B-4929-A028-BB3A30494763}"/>
                </a:ext>
              </a:extLst>
            </p:cNvPr>
            <p:cNvSpPr txBox="1"/>
            <p:nvPr/>
          </p:nvSpPr>
          <p:spPr>
            <a:xfrm flipH="1">
              <a:off x="569853" y="5576583"/>
              <a:ext cx="517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4 ч.</a:t>
              </a:r>
            </a:p>
          </p:txBody>
        </p:sp>
      </p:grpSp>
      <p:grpSp>
        <p:nvGrpSpPr>
          <p:cNvPr id="212" name="Группа 211">
            <a:extLst>
              <a:ext uri="{FF2B5EF4-FFF2-40B4-BE49-F238E27FC236}">
                <a16:creationId xmlns:a16="http://schemas.microsoft.com/office/drawing/2014/main" xmlns="" id="{0BD23CB6-EB93-4D06-AD4A-8F69391E34EA}"/>
              </a:ext>
            </a:extLst>
          </p:cNvPr>
          <p:cNvGrpSpPr/>
          <p:nvPr/>
        </p:nvGrpSpPr>
        <p:grpSpPr>
          <a:xfrm>
            <a:off x="11356231" y="4921157"/>
            <a:ext cx="581332" cy="441919"/>
            <a:chOff x="566879" y="5524901"/>
            <a:chExt cx="581332" cy="441919"/>
          </a:xfrm>
        </p:grpSpPr>
        <p:sp>
          <p:nvSpPr>
            <p:cNvPr id="213" name="Овал 212">
              <a:extLst>
                <a:ext uri="{FF2B5EF4-FFF2-40B4-BE49-F238E27FC236}">
                  <a16:creationId xmlns:a16="http://schemas.microsoft.com/office/drawing/2014/main" xmlns="" id="{25275B5C-DDA8-4F98-9856-935770C39132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xmlns="" id="{F7D80DD6-FACD-4B1C-9AD5-26D272FB8D97}"/>
                </a:ext>
              </a:extLst>
            </p:cNvPr>
            <p:cNvSpPr txBox="1"/>
            <p:nvPr/>
          </p:nvSpPr>
          <p:spPr>
            <a:xfrm flipH="1">
              <a:off x="566879" y="5591971"/>
              <a:ext cx="5813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18 ч.</a:t>
              </a:r>
            </a:p>
          </p:txBody>
        </p:sp>
      </p:grpSp>
      <p:grpSp>
        <p:nvGrpSpPr>
          <p:cNvPr id="215" name="Группа 214">
            <a:extLst>
              <a:ext uri="{FF2B5EF4-FFF2-40B4-BE49-F238E27FC236}">
                <a16:creationId xmlns:a16="http://schemas.microsoft.com/office/drawing/2014/main" xmlns="" id="{BDE57C95-709F-4A69-8F77-94E02F72AE30}"/>
              </a:ext>
            </a:extLst>
          </p:cNvPr>
          <p:cNvGrpSpPr/>
          <p:nvPr/>
        </p:nvGrpSpPr>
        <p:grpSpPr>
          <a:xfrm>
            <a:off x="11357848" y="5524901"/>
            <a:ext cx="517801" cy="441919"/>
            <a:chOff x="569853" y="5524901"/>
            <a:chExt cx="517801" cy="441919"/>
          </a:xfrm>
        </p:grpSpPr>
        <p:sp>
          <p:nvSpPr>
            <p:cNvPr id="216" name="Овал 215">
              <a:extLst>
                <a:ext uri="{FF2B5EF4-FFF2-40B4-BE49-F238E27FC236}">
                  <a16:creationId xmlns:a16="http://schemas.microsoft.com/office/drawing/2014/main" xmlns="" id="{164971FF-1EFA-4FCE-B6B4-5A355055EE19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xmlns="" id="{164F4FC7-D166-4C8A-916A-CAB93224167C}"/>
                </a:ext>
              </a:extLst>
            </p:cNvPr>
            <p:cNvSpPr txBox="1"/>
            <p:nvPr/>
          </p:nvSpPr>
          <p:spPr>
            <a:xfrm flipH="1">
              <a:off x="569853" y="5576583"/>
              <a:ext cx="517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3 ч.</a:t>
              </a:r>
            </a:p>
          </p:txBody>
        </p:sp>
      </p:grpSp>
      <p:grpSp>
        <p:nvGrpSpPr>
          <p:cNvPr id="218" name="Группа 217">
            <a:extLst>
              <a:ext uri="{FF2B5EF4-FFF2-40B4-BE49-F238E27FC236}">
                <a16:creationId xmlns:a16="http://schemas.microsoft.com/office/drawing/2014/main" xmlns="" id="{F6D2BD45-C95A-43D2-840F-37657DA6337A}"/>
              </a:ext>
            </a:extLst>
          </p:cNvPr>
          <p:cNvGrpSpPr/>
          <p:nvPr/>
        </p:nvGrpSpPr>
        <p:grpSpPr>
          <a:xfrm>
            <a:off x="11326890" y="6097867"/>
            <a:ext cx="579715" cy="441919"/>
            <a:chOff x="538895" y="5524901"/>
            <a:chExt cx="579715" cy="441919"/>
          </a:xfrm>
        </p:grpSpPr>
        <p:sp>
          <p:nvSpPr>
            <p:cNvPr id="219" name="Овал 218">
              <a:extLst>
                <a:ext uri="{FF2B5EF4-FFF2-40B4-BE49-F238E27FC236}">
                  <a16:creationId xmlns:a16="http://schemas.microsoft.com/office/drawing/2014/main" xmlns="" id="{2540CEF8-1C31-41D2-8E39-99F346F9BDA4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xmlns="" id="{35307C90-9878-4C31-9963-7A3200B99AAA}"/>
                </a:ext>
              </a:extLst>
            </p:cNvPr>
            <p:cNvSpPr txBox="1"/>
            <p:nvPr/>
          </p:nvSpPr>
          <p:spPr>
            <a:xfrm flipH="1">
              <a:off x="538895" y="5607361"/>
              <a:ext cx="5797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10 ч.</a:t>
              </a:r>
            </a:p>
          </p:txBody>
        </p:sp>
      </p:grp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xmlns="" id="{8D5F2BAD-2886-43CF-94F5-4C8E3D157587}"/>
              </a:ext>
            </a:extLst>
          </p:cNvPr>
          <p:cNvCxnSpPr/>
          <p:nvPr/>
        </p:nvCxnSpPr>
        <p:spPr>
          <a:xfrm>
            <a:off x="182880" y="1617155"/>
            <a:ext cx="12009120" cy="3716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Прямая соединительная линия 220">
            <a:extLst>
              <a:ext uri="{FF2B5EF4-FFF2-40B4-BE49-F238E27FC236}">
                <a16:creationId xmlns:a16="http://schemas.microsoft.com/office/drawing/2014/main" xmlns="" id="{E792B70D-78AF-4761-8149-A2740A12DB61}"/>
              </a:ext>
            </a:extLst>
          </p:cNvPr>
          <p:cNvCxnSpPr/>
          <p:nvPr/>
        </p:nvCxnSpPr>
        <p:spPr>
          <a:xfrm>
            <a:off x="91440" y="2337351"/>
            <a:ext cx="12009120" cy="3716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D448410-0020-40F5-8778-78E53B061281}"/>
              </a:ext>
            </a:extLst>
          </p:cNvPr>
          <p:cNvSpPr/>
          <p:nvPr/>
        </p:nvSpPr>
        <p:spPr>
          <a:xfrm>
            <a:off x="353665" y="611838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Для реализации </a:t>
            </a:r>
            <a:r>
              <a:rPr lang="ru-RU" b="1" dirty="0"/>
              <a:t>продвинутого уровня </a:t>
            </a:r>
            <a:r>
              <a:rPr lang="ru-RU" dirty="0"/>
              <a:t>рекомендуется использовать </a:t>
            </a:r>
            <a:r>
              <a:rPr lang="ru-RU" b="1" dirty="0"/>
              <a:t>формат предпрофессиональных классов</a:t>
            </a:r>
          </a:p>
        </p:txBody>
      </p:sp>
    </p:spTree>
    <p:extLst>
      <p:ext uri="{BB962C8B-B14F-4D97-AF65-F5344CB8AC3E}">
        <p14:creationId xmlns:p14="http://schemas.microsoft.com/office/powerpoint/2010/main" xmlns="" val="193768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436863" y="7926763"/>
            <a:ext cx="89395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71463"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ru-RU" sz="1200" b="1" dirty="0">
                <a:solidFill>
                  <a:prstClr val="black"/>
                </a:solidFill>
              </a:rPr>
              <a:t>Перечень определяется регионом</a:t>
            </a:r>
          </a:p>
          <a:p>
            <a:pPr marL="457200" indent="-271463"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ru-RU" sz="1200" b="1" dirty="0">
                <a:solidFill>
                  <a:prstClr val="black"/>
                </a:solidFill>
              </a:rPr>
              <a:t>Самарская область: педагогические, инженерные, медицинские, </a:t>
            </a:r>
            <a:r>
              <a:rPr lang="ru-RU" sz="1200" b="1" dirty="0" err="1">
                <a:solidFill>
                  <a:prstClr val="black"/>
                </a:solidFill>
              </a:rPr>
              <a:t>агроклассы</a:t>
            </a:r>
            <a:r>
              <a:rPr lang="ru-RU" sz="1200" b="1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A9B1C87-8CDB-4482-BAD1-5EE0869F499B}"/>
              </a:ext>
            </a:extLst>
          </p:cNvPr>
          <p:cNvSpPr/>
          <p:nvPr/>
        </p:nvSpPr>
        <p:spPr>
          <a:xfrm>
            <a:off x="436863" y="320075"/>
            <a:ext cx="3041602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003399"/>
                </a:solidFill>
                <a:cs typeface="Times New Roman" panose="02020603050405020304" pitchFamily="18" charset="0"/>
              </a:rPr>
              <a:t>УРОЧНАЯ ДЕЯТЕЛЬНОСТЬ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1FF97FF-01A9-4D94-94FE-D90517AF084A}"/>
              </a:ext>
            </a:extLst>
          </p:cNvPr>
          <p:cNvSpPr/>
          <p:nvPr/>
        </p:nvSpPr>
        <p:spPr>
          <a:xfrm>
            <a:off x="567891" y="922160"/>
            <a:ext cx="5159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Уроки общеобразовательного цикла, включающие </a:t>
            </a:r>
            <a:r>
              <a:rPr lang="ru-RU" b="1" dirty="0"/>
              <a:t>элемент значимости учебного предмета для профессиональной деятельности</a:t>
            </a:r>
            <a:r>
              <a:rPr lang="ru-RU" dirty="0"/>
              <a:t> (технология, физика, химия …) </a:t>
            </a:r>
            <a:r>
              <a:rPr lang="ru-RU" b="1" dirty="0"/>
              <a:t>будут разработаны </a:t>
            </a:r>
            <a:r>
              <a:rPr lang="ru-RU" dirty="0"/>
              <a:t>и размещены на портале «</a:t>
            </a:r>
            <a:r>
              <a:rPr lang="ru-RU" dirty="0" err="1"/>
              <a:t>БвБ</a:t>
            </a:r>
            <a:r>
              <a:rPr lang="ru-RU" dirty="0"/>
              <a:t>».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15EA222-F92C-4316-9D95-B86C73142C8F}"/>
              </a:ext>
            </a:extLst>
          </p:cNvPr>
          <p:cNvSpPr/>
          <p:nvPr/>
        </p:nvSpPr>
        <p:spPr>
          <a:xfrm>
            <a:off x="486772" y="2998134"/>
            <a:ext cx="5609228" cy="774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003399"/>
                </a:solidFill>
                <a:cs typeface="Times New Roman" panose="02020603050405020304" pitchFamily="18" charset="0"/>
              </a:rPr>
              <a:t>ВНЕУРОЧНАЯ ДЕЯТЕЛЬНОСТЬ:</a:t>
            </a:r>
          </a:p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003399"/>
                </a:solidFill>
                <a:cs typeface="Times New Roman" panose="02020603050405020304" pitchFamily="18" charset="0"/>
              </a:rPr>
              <a:t>КУРС ЗАНЯТИЙ «РОССИЯ – МОИ ГОРИЗОНТЫ»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6CC2E7A9-D292-4766-837B-A1B2F5805BC4}"/>
              </a:ext>
            </a:extLst>
          </p:cNvPr>
          <p:cNvSpPr/>
          <p:nvPr/>
        </p:nvSpPr>
        <p:spPr>
          <a:xfrm>
            <a:off x="1205788" y="3960700"/>
            <a:ext cx="9330383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Проводится </a:t>
            </a:r>
            <a:r>
              <a:rPr lang="ru-RU" b="1" dirty="0"/>
              <a:t>еженедельно (четверг)</a:t>
            </a:r>
            <a:r>
              <a:rPr lang="ru-RU" dirty="0"/>
              <a:t> по примерной рабочей программе, </a:t>
            </a:r>
            <a:r>
              <a:rPr lang="ru-RU" b="1" dirty="0"/>
              <a:t>34 часа в год</a:t>
            </a:r>
            <a:r>
              <a:rPr lang="ru-RU" dirty="0"/>
              <a:t>;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Рекомендуются к </a:t>
            </a:r>
            <a:r>
              <a:rPr lang="ru-RU" b="1" dirty="0"/>
              <a:t>проведению классными руководителями</a:t>
            </a:r>
            <a:r>
              <a:rPr lang="ru-RU" dirty="0"/>
              <a:t>;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/>
              <a:t>Примерная рабочая программа </a:t>
            </a:r>
            <a:r>
              <a:rPr lang="ru-RU" dirty="0"/>
              <a:t>и </a:t>
            </a:r>
            <a:r>
              <a:rPr lang="ru-RU" b="1" dirty="0"/>
              <a:t>материалы</a:t>
            </a:r>
            <a:r>
              <a:rPr lang="ru-RU" dirty="0"/>
              <a:t> к занятиями </a:t>
            </a:r>
            <a:r>
              <a:rPr lang="ru-RU" b="1" dirty="0"/>
              <a:t>будут разработаны </a:t>
            </a:r>
            <a:r>
              <a:rPr lang="ru-RU" dirty="0"/>
              <a:t>и размещены на profmin.bvbinfo.ru;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Часть учебных занятий будут содержать вариативные модули;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В рамках занятий будут проходить профориентационные уроки, диагностики, моделирующие профессиональные пробы и др.</a:t>
            </a:r>
          </a:p>
          <a:p>
            <a:pPr>
              <a:spcAft>
                <a:spcPts val="600"/>
              </a:spcAft>
            </a:pPr>
            <a:endParaRPr lang="ru-RU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599E8387-0490-45F2-A9B4-14480C76438D}"/>
              </a:ext>
            </a:extLst>
          </p:cNvPr>
          <p:cNvSpPr/>
          <p:nvPr/>
        </p:nvSpPr>
        <p:spPr>
          <a:xfrm>
            <a:off x="6365670" y="331530"/>
            <a:ext cx="4170501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003399"/>
                </a:solidFill>
                <a:cs typeface="Times New Roman" panose="02020603050405020304" pitchFamily="18" charset="0"/>
              </a:rPr>
              <a:t>ВЗАИМОДЕЙСТВИЕ С РОДИТЕЛЯМИ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4558EFFC-32E5-489D-9475-ED57E1838C93}"/>
              </a:ext>
            </a:extLst>
          </p:cNvPr>
          <p:cNvSpPr/>
          <p:nvPr/>
        </p:nvSpPr>
        <p:spPr>
          <a:xfrm>
            <a:off x="6201666" y="935134"/>
            <a:ext cx="580745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Проведение </a:t>
            </a:r>
            <a:r>
              <a:rPr lang="ru-RU" b="1" dirty="0"/>
              <a:t>двух Всероссийских родительских собраний</a:t>
            </a:r>
            <a:r>
              <a:rPr lang="ru-RU" dirty="0"/>
              <a:t> по профориентации в 2023/2024 уч. году.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Первое собрание запланировано на сентябрь 2023 г., второе собрание — на февраль 2024 г.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Рекомендована регулярная работа с родителями, а также привлечение их к профориентационным мероприятиям</a:t>
            </a:r>
          </a:p>
        </p:txBody>
      </p:sp>
    </p:spTree>
    <p:extLst>
      <p:ext uri="{BB962C8B-B14F-4D97-AF65-F5344CB8AC3E}">
        <p14:creationId xmlns:p14="http://schemas.microsoft.com/office/powerpoint/2010/main" xmlns="" val="39144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ШАБЛОН_МЭР_СО - копия">
  <a:themeElements>
    <a:clrScheme name="_ШАБЛОН_МЭР_СО - копи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_ШАБЛОН_МЭР_СО - копия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_ШАБЛОН_МЭР_СО - коп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11607</TotalTime>
  <Words>1249</Words>
  <Application>Microsoft Office PowerPoint</Application>
  <PresentationFormat>Произвольный</PresentationFormat>
  <Paragraphs>207</Paragraphs>
  <Slides>10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_ШАБЛОН_МЭР_СО - копия</vt:lpstr>
      <vt:lpstr>2_Тема Office</vt:lpstr>
      <vt:lpstr>1_Office Theme</vt:lpstr>
      <vt:lpstr>Точечный рисунок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User-090</dc:creator>
  <cp:lastModifiedBy>Admin</cp:lastModifiedBy>
  <cp:revision>1133</cp:revision>
  <cp:lastPrinted>2023-07-11T05:27:07Z</cp:lastPrinted>
  <dcterms:created xsi:type="dcterms:W3CDTF">2022-06-14T13:38:37Z</dcterms:created>
  <dcterms:modified xsi:type="dcterms:W3CDTF">2023-08-29T08:57:19Z</dcterms:modified>
</cp:coreProperties>
</file>